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8288000" cy="10287000"/>
  <p:notesSz cx="6858000" cy="9144000"/>
  <p:embeddedFontLst>
    <p:embeddedFont>
      <p:font typeface="Libre Baskerville" panose="02000000000000000000" pitchFamily="2" charset="0"/>
      <p:regular r:id="rId11"/>
      <p:bold r:id="rId12"/>
      <p:italic r:id="rId13"/>
    </p:embeddedFont>
    <p:embeddedFont>
      <p:font typeface="Libre Baskerville Bold" panose="02000000000000000000" charset="0"/>
      <p:regular r:id="rId14"/>
    </p:embeddedFont>
    <p:embeddedFont>
      <p:font typeface="Libre Baskerville Italics" panose="020B0604020202020204" charset="0"/>
      <p:regular r:id="rId1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8CEA51-C8C7-4C0B-9CBC-6552F595ADA9}" v="12" dt="2026-05-13T21:56:03.0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73850" autoAdjust="0"/>
  </p:normalViewPr>
  <p:slideViewPr>
    <p:cSldViewPr>
      <p:cViewPr varScale="1">
        <p:scale>
          <a:sx n="52" d="100"/>
          <a:sy n="52" d="100"/>
        </p:scale>
        <p:origin x="1776" y="1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notesMaster" Target="notesMasters/notesMaster1.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ffany Williams-Yocom" userId="0cfd79dce8a7cf2c" providerId="LiveId" clId="{8058079D-1C46-4A65-A766-8FB17047D650}"/>
    <pc:docChg chg="undo custSel modSld">
      <pc:chgData name="Tiffany Williams-Yocom" userId="0cfd79dce8a7cf2c" providerId="LiveId" clId="{8058079D-1C46-4A65-A766-8FB17047D650}" dt="2026-05-13T21:56:09.489" v="525" actId="1076"/>
      <pc:docMkLst>
        <pc:docMk/>
      </pc:docMkLst>
      <pc:sldChg chg="modSp mod">
        <pc:chgData name="Tiffany Williams-Yocom" userId="0cfd79dce8a7cf2c" providerId="LiveId" clId="{8058079D-1C46-4A65-A766-8FB17047D650}" dt="2026-05-13T21:11:04.087" v="2" actId="1076"/>
        <pc:sldMkLst>
          <pc:docMk/>
          <pc:sldMk cId="0" sldId="256"/>
        </pc:sldMkLst>
        <pc:spChg chg="mod">
          <ac:chgData name="Tiffany Williams-Yocom" userId="0cfd79dce8a7cf2c" providerId="LiveId" clId="{8058079D-1C46-4A65-A766-8FB17047D650}" dt="2026-05-13T21:10:54.094" v="1" actId="1076"/>
          <ac:spMkLst>
            <pc:docMk/>
            <pc:sldMk cId="0" sldId="256"/>
            <ac:spMk id="13" creationId="{00000000-0000-0000-0000-000000000000}"/>
          </ac:spMkLst>
        </pc:spChg>
        <pc:picChg chg="mod">
          <ac:chgData name="Tiffany Williams-Yocom" userId="0cfd79dce8a7cf2c" providerId="LiveId" clId="{8058079D-1C46-4A65-A766-8FB17047D650}" dt="2026-05-13T21:11:04.087" v="2" actId="1076"/>
          <ac:picMkLst>
            <pc:docMk/>
            <pc:sldMk cId="0" sldId="256"/>
            <ac:picMk id="10" creationId="{1CACC280-0D78-9617-F0C0-068580E15863}"/>
          </ac:picMkLst>
        </pc:picChg>
      </pc:sldChg>
      <pc:sldChg chg="modSp mod">
        <pc:chgData name="Tiffany Williams-Yocom" userId="0cfd79dce8a7cf2c" providerId="LiveId" clId="{8058079D-1C46-4A65-A766-8FB17047D650}" dt="2026-05-13T21:13:43.161" v="3" actId="1076"/>
        <pc:sldMkLst>
          <pc:docMk/>
          <pc:sldMk cId="0" sldId="257"/>
        </pc:sldMkLst>
        <pc:picChg chg="mod">
          <ac:chgData name="Tiffany Williams-Yocom" userId="0cfd79dce8a7cf2c" providerId="LiveId" clId="{8058079D-1C46-4A65-A766-8FB17047D650}" dt="2026-05-13T21:13:43.161" v="3" actId="1076"/>
          <ac:picMkLst>
            <pc:docMk/>
            <pc:sldMk cId="0" sldId="257"/>
            <ac:picMk id="10" creationId="{65B75288-D377-A7F5-64D3-73B6A4096240}"/>
          </ac:picMkLst>
        </pc:picChg>
      </pc:sldChg>
      <pc:sldChg chg="delSp modSp mod delAnim">
        <pc:chgData name="Tiffany Williams-Yocom" userId="0cfd79dce8a7cf2c" providerId="LiveId" clId="{8058079D-1C46-4A65-A766-8FB17047D650}" dt="2026-05-13T21:19:54.362" v="6" actId="1076"/>
        <pc:sldMkLst>
          <pc:docMk/>
          <pc:sldMk cId="0" sldId="258"/>
        </pc:sldMkLst>
        <pc:picChg chg="del mod">
          <ac:chgData name="Tiffany Williams-Yocom" userId="0cfd79dce8a7cf2c" providerId="LiveId" clId="{8058079D-1C46-4A65-A766-8FB17047D650}" dt="2026-05-13T21:17:02.817" v="5" actId="478"/>
          <ac:picMkLst>
            <pc:docMk/>
            <pc:sldMk cId="0" sldId="258"/>
            <ac:picMk id="26" creationId="{DCA78E0F-F9AE-005B-189B-C5E3F0656D9B}"/>
          </ac:picMkLst>
        </pc:picChg>
        <pc:picChg chg="mod">
          <ac:chgData name="Tiffany Williams-Yocom" userId="0cfd79dce8a7cf2c" providerId="LiveId" clId="{8058079D-1C46-4A65-A766-8FB17047D650}" dt="2026-05-13T21:19:54.362" v="6" actId="1076"/>
          <ac:picMkLst>
            <pc:docMk/>
            <pc:sldMk cId="0" sldId="258"/>
            <ac:picMk id="27" creationId="{C1419EA6-E234-453C-256E-9CC9DC1977FA}"/>
          </ac:picMkLst>
        </pc:picChg>
      </pc:sldChg>
      <pc:sldChg chg="modSp mod modNotesTx">
        <pc:chgData name="Tiffany Williams-Yocom" userId="0cfd79dce8a7cf2c" providerId="LiveId" clId="{8058079D-1C46-4A65-A766-8FB17047D650}" dt="2026-05-13T21:24:47.935" v="14" actId="1076"/>
        <pc:sldMkLst>
          <pc:docMk/>
          <pc:sldMk cId="0" sldId="259"/>
        </pc:sldMkLst>
        <pc:picChg chg="mod">
          <ac:chgData name="Tiffany Williams-Yocom" userId="0cfd79dce8a7cf2c" providerId="LiveId" clId="{8058079D-1C46-4A65-A766-8FB17047D650}" dt="2026-05-13T21:24:47.935" v="14" actId="1076"/>
          <ac:picMkLst>
            <pc:docMk/>
            <pc:sldMk cId="0" sldId="259"/>
            <ac:picMk id="9" creationId="{8954260F-CB64-0BDC-8AD1-F988A75982E9}"/>
          </ac:picMkLst>
        </pc:picChg>
      </pc:sldChg>
      <pc:sldChg chg="addSp modSp mod modNotesTx">
        <pc:chgData name="Tiffany Williams-Yocom" userId="0cfd79dce8a7cf2c" providerId="LiveId" clId="{8058079D-1C46-4A65-A766-8FB17047D650}" dt="2026-05-13T21:36:30.852" v="475" actId="1076"/>
        <pc:sldMkLst>
          <pc:docMk/>
          <pc:sldMk cId="0" sldId="260"/>
        </pc:sldMkLst>
        <pc:spChg chg="add mod">
          <ac:chgData name="Tiffany Williams-Yocom" userId="0cfd79dce8a7cf2c" providerId="LiveId" clId="{8058079D-1C46-4A65-A766-8FB17047D650}" dt="2026-05-13T21:25:37.031" v="33" actId="1076"/>
          <ac:spMkLst>
            <pc:docMk/>
            <pc:sldMk cId="0" sldId="260"/>
            <ac:spMk id="2" creationId="{2590A9F7-E2D2-9AA4-3A3D-FAC7F243C978}"/>
          </ac:spMkLst>
        </pc:spChg>
        <pc:spChg chg="add mod">
          <ac:chgData name="Tiffany Williams-Yocom" userId="0cfd79dce8a7cf2c" providerId="LiveId" clId="{8058079D-1C46-4A65-A766-8FB17047D650}" dt="2026-05-13T21:26:37.374" v="143" actId="20577"/>
          <ac:spMkLst>
            <pc:docMk/>
            <pc:sldMk cId="0" sldId="260"/>
            <ac:spMk id="3" creationId="{5606207C-CB7B-16D4-4620-D152E3B6F1C6}"/>
          </ac:spMkLst>
        </pc:spChg>
        <pc:spChg chg="mod">
          <ac:chgData name="Tiffany Williams-Yocom" userId="0cfd79dce8a7cf2c" providerId="LiveId" clId="{8058079D-1C46-4A65-A766-8FB17047D650}" dt="2026-05-13T21:25:11.095" v="19" actId="14100"/>
          <ac:spMkLst>
            <pc:docMk/>
            <pc:sldMk cId="0" sldId="260"/>
            <ac:spMk id="14" creationId="{00000000-0000-0000-0000-000000000000}"/>
          </ac:spMkLst>
        </pc:spChg>
        <pc:picChg chg="mod">
          <ac:chgData name="Tiffany Williams-Yocom" userId="0cfd79dce8a7cf2c" providerId="LiveId" clId="{8058079D-1C46-4A65-A766-8FB17047D650}" dt="2026-05-13T21:36:30.852" v="475" actId="1076"/>
          <ac:picMkLst>
            <pc:docMk/>
            <pc:sldMk cId="0" sldId="260"/>
            <ac:picMk id="4" creationId="{8AEAA185-EAB4-72A4-0195-0FFA5BCEDDCA}"/>
          </ac:picMkLst>
        </pc:picChg>
      </pc:sldChg>
      <pc:sldChg chg="delSp modSp mod delAnim modNotesTx">
        <pc:chgData name="Tiffany Williams-Yocom" userId="0cfd79dce8a7cf2c" providerId="LiveId" clId="{8058079D-1C46-4A65-A766-8FB17047D650}" dt="2026-05-13T21:44:23.993" v="512" actId="1076"/>
        <pc:sldMkLst>
          <pc:docMk/>
          <pc:sldMk cId="0" sldId="261"/>
        </pc:sldMkLst>
        <pc:spChg chg="mod">
          <ac:chgData name="Tiffany Williams-Yocom" userId="0cfd79dce8a7cf2c" providerId="LiveId" clId="{8058079D-1C46-4A65-A766-8FB17047D650}" dt="2026-05-13T21:40:44.994" v="478" actId="6549"/>
          <ac:spMkLst>
            <pc:docMk/>
            <pc:sldMk cId="0" sldId="261"/>
            <ac:spMk id="7" creationId="{00000000-0000-0000-0000-000000000000}"/>
          </ac:spMkLst>
        </pc:spChg>
        <pc:picChg chg="del mod">
          <ac:chgData name="Tiffany Williams-Yocom" userId="0cfd79dce8a7cf2c" providerId="LiveId" clId="{8058079D-1C46-4A65-A766-8FB17047D650}" dt="2026-05-13T21:41:59.030" v="510" actId="478"/>
          <ac:picMkLst>
            <pc:docMk/>
            <pc:sldMk cId="0" sldId="261"/>
            <ac:picMk id="9" creationId="{99762528-7E58-15F1-4E3F-9A463D3B1530}"/>
          </ac:picMkLst>
        </pc:picChg>
        <pc:picChg chg="mod">
          <ac:chgData name="Tiffany Williams-Yocom" userId="0cfd79dce8a7cf2c" providerId="LiveId" clId="{8058079D-1C46-4A65-A766-8FB17047D650}" dt="2026-05-13T21:44:23.993" v="512" actId="1076"/>
          <ac:picMkLst>
            <pc:docMk/>
            <pc:sldMk cId="0" sldId="261"/>
            <ac:picMk id="10" creationId="{BB4967BC-3176-FC67-15B1-0D4DCF9DC444}"/>
          </ac:picMkLst>
        </pc:picChg>
      </pc:sldChg>
      <pc:sldChg chg="modSp mod modNotesTx">
        <pc:chgData name="Tiffany Williams-Yocom" userId="0cfd79dce8a7cf2c" providerId="LiveId" clId="{8058079D-1C46-4A65-A766-8FB17047D650}" dt="2026-05-13T21:51:50.571" v="524" actId="1076"/>
        <pc:sldMkLst>
          <pc:docMk/>
          <pc:sldMk cId="0" sldId="262"/>
        </pc:sldMkLst>
        <pc:picChg chg="mod">
          <ac:chgData name="Tiffany Williams-Yocom" userId="0cfd79dce8a7cf2c" providerId="LiveId" clId="{8058079D-1C46-4A65-A766-8FB17047D650}" dt="2026-05-13T21:51:50.571" v="524" actId="1076"/>
          <ac:picMkLst>
            <pc:docMk/>
            <pc:sldMk cId="0" sldId="262"/>
            <ac:picMk id="10" creationId="{11803F2F-450F-2E6D-E534-DEFDFE22A2F3}"/>
          </ac:picMkLst>
        </pc:picChg>
      </pc:sldChg>
      <pc:sldChg chg="modSp mod">
        <pc:chgData name="Tiffany Williams-Yocom" userId="0cfd79dce8a7cf2c" providerId="LiveId" clId="{8058079D-1C46-4A65-A766-8FB17047D650}" dt="2026-05-13T21:56:09.489" v="525" actId="1076"/>
        <pc:sldMkLst>
          <pc:docMk/>
          <pc:sldMk cId="0" sldId="263"/>
        </pc:sldMkLst>
        <pc:picChg chg="mod">
          <ac:chgData name="Tiffany Williams-Yocom" userId="0cfd79dce8a7cf2c" providerId="LiveId" clId="{8058079D-1C46-4A65-A766-8FB17047D650}" dt="2026-05-13T21:56:09.489" v="525" actId="1076"/>
          <ac:picMkLst>
            <pc:docMk/>
            <pc:sldMk cId="0" sldId="263"/>
            <ac:picMk id="10" creationId="{CFCFA2C1-FDF6-EE0C-C985-64B25830594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A973AF2-2273-4A94-94DD-3B4C456738AD}" type="datetimeFigureOut">
              <a:rPr lang="en-US" smtClean="0"/>
              <a:t>5/13/2026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7E0E6B-D199-4E87-8494-575A31B20749}" type="slidenum">
              <a:rPr lang="en-US" smtClean="0"/>
              <a:t>‹#›</a:t>
            </a:fld>
            <a:endParaRPr lang="en-US"/>
          </a:p>
        </p:txBody>
      </p:sp>
    </p:spTree>
    <p:extLst>
      <p:ext uri="{BB962C8B-B14F-4D97-AF65-F5344CB8AC3E}">
        <p14:creationId xmlns:p14="http://schemas.microsoft.com/office/powerpoint/2010/main" val="2496507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mailto:retireechair@eanmng.org"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ffectLst/>
              </a:rPr>
              <a:t>Today’s session will introduce you to the purpose, impact, and opportunities within the Retiree Committee. We’ll explore how the committee supports our enlisted community, the benefits available to our members, and the programs that strengthen connection and continuity across generations of service. By the end of this session, you’ll know exactly how to get involved and contribute to our mission.</a:t>
            </a:r>
            <a:endParaRPr lang="en-US" dirty="0"/>
          </a:p>
          <a:p>
            <a:r>
              <a:rPr lang="en-US" b="1" dirty="0">
                <a:effectLst/>
              </a:rPr>
              <a:t>Learning Objectives</a:t>
            </a:r>
            <a:endParaRPr lang="en-US" dirty="0"/>
          </a:p>
          <a:p>
            <a:r>
              <a:rPr lang="en-US" b="1" dirty="0">
                <a:effectLst/>
              </a:rPr>
              <a:t>Overview &amp; Role of the Committee</a:t>
            </a:r>
            <a:r>
              <a:rPr lang="en-US" dirty="0">
                <a:effectLst/>
              </a:rPr>
              <a:t> Understand how the Retiree Committee supports the EANMNG and advocates for retired and retiring enlisted members.</a:t>
            </a:r>
            <a:endParaRPr lang="en-US" dirty="0"/>
          </a:p>
          <a:p>
            <a:r>
              <a:rPr lang="en-US" b="1" dirty="0">
                <a:effectLst/>
              </a:rPr>
              <a:t>Member Benefits</a:t>
            </a:r>
            <a:r>
              <a:rPr lang="en-US" dirty="0">
                <a:effectLst/>
              </a:rPr>
              <a:t> Learn what resources, support services, and engagement opportunities are available to retirees and soon‑to‑retire Soldiers.</a:t>
            </a:r>
            <a:endParaRPr lang="en-US" dirty="0"/>
          </a:p>
          <a:p>
            <a:r>
              <a:rPr lang="en-US" b="1" dirty="0">
                <a:effectLst/>
              </a:rPr>
              <a:t>Programs and Initiatives</a:t>
            </a:r>
            <a:r>
              <a:rPr lang="en-US" dirty="0">
                <a:effectLst/>
              </a:rPr>
              <a:t> Explore the events, outreach efforts, and ongoing projects designed to strengthen connection and provide meaningful value to our members.</a:t>
            </a:r>
            <a:endParaRPr lang="en-US" dirty="0"/>
          </a:p>
          <a:p>
            <a:r>
              <a:rPr lang="en-US" b="1" dirty="0">
                <a:effectLst/>
              </a:rPr>
              <a:t>Ways to Get Involved</a:t>
            </a:r>
            <a:r>
              <a:rPr lang="en-US" dirty="0">
                <a:effectLst/>
              </a:rPr>
              <a:t> Discover how you can participate—whether through volunteering, attending events, or supporting retiree outreach efforts.</a:t>
            </a:r>
            <a:endParaRPr lang="en-US" dirty="0"/>
          </a:p>
          <a:p>
            <a:endParaRPr lang="en-US" dirty="0"/>
          </a:p>
        </p:txBody>
      </p:sp>
      <p:sp>
        <p:nvSpPr>
          <p:cNvPr id="4" name="Slide Number Placeholder 3"/>
          <p:cNvSpPr>
            <a:spLocks noGrp="1"/>
          </p:cNvSpPr>
          <p:nvPr>
            <p:ph type="sldNum" sz="quarter" idx="5"/>
          </p:nvPr>
        </p:nvSpPr>
        <p:spPr/>
        <p:txBody>
          <a:bodyPr/>
          <a:lstStyle/>
          <a:p>
            <a:fld id="{127E0E6B-D199-4E87-8494-575A31B20749}" type="slidenum">
              <a:rPr lang="en-US" smtClean="0"/>
              <a:t>2</a:t>
            </a:fld>
            <a:endParaRPr lang="en-US"/>
          </a:p>
        </p:txBody>
      </p:sp>
    </p:spTree>
    <p:extLst>
      <p:ext uri="{BB962C8B-B14F-4D97-AF65-F5344CB8AC3E}">
        <p14:creationId xmlns:p14="http://schemas.microsoft.com/office/powerpoint/2010/main" val="36640677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Mission Overview</a:t>
            </a:r>
          </a:p>
          <a:p>
            <a:r>
              <a:rPr lang="en-US" dirty="0"/>
              <a:t>The Retiree Committee strengthens the Enlisted Association by advocating for retired and retiring enlisted members, ensuring they remain connected, supported, and informed. Our mission is to protect earned benefits, promote lifelong engagement, and honor the legacy of those who have served.</a:t>
            </a:r>
          </a:p>
          <a:p>
            <a:br>
              <a:rPr lang="en-US" dirty="0"/>
            </a:br>
            <a:endParaRPr lang="en-US" dirty="0"/>
          </a:p>
          <a:p>
            <a:r>
              <a:rPr lang="en-US" b="1" dirty="0"/>
              <a:t>Serving Our Members</a:t>
            </a:r>
          </a:p>
          <a:p>
            <a:r>
              <a:rPr lang="en-US" dirty="0"/>
              <a:t>We serve retired and soon‑to‑retire enlisted Soldiers by:</a:t>
            </a:r>
          </a:p>
          <a:p>
            <a:r>
              <a:rPr lang="en-US" dirty="0"/>
              <a:t>Providing clear information on benefits, resources, and support services</a:t>
            </a:r>
          </a:p>
          <a:p>
            <a:r>
              <a:rPr lang="en-US" dirty="0"/>
              <a:t>Creating opportunities for connection through outreach and events</a:t>
            </a:r>
          </a:p>
          <a:p>
            <a:r>
              <a:rPr lang="en-US" dirty="0"/>
              <a:t>Offering guidance during the transition into retirement</a:t>
            </a:r>
          </a:p>
          <a:p>
            <a:r>
              <a:rPr lang="en-US" dirty="0"/>
              <a:t>Ensuring retirees remain valued members of the enlisted community</a:t>
            </a:r>
          </a:p>
          <a:p>
            <a:br>
              <a:rPr lang="en-US" dirty="0"/>
            </a:br>
            <a:endParaRPr lang="en-US" dirty="0"/>
          </a:p>
          <a:p>
            <a:r>
              <a:rPr lang="en-US" b="1" dirty="0"/>
              <a:t>Committee Goals</a:t>
            </a:r>
          </a:p>
          <a:p>
            <a:r>
              <a:rPr lang="en-US" b="1" dirty="0"/>
              <a:t>Enhance communication</a:t>
            </a:r>
            <a:r>
              <a:rPr lang="en-US" dirty="0"/>
              <a:t> with retirees through consistent outreach and updates</a:t>
            </a:r>
          </a:p>
          <a:p>
            <a:r>
              <a:rPr lang="en-US" b="1" dirty="0"/>
              <a:t>Increase engagement</a:t>
            </a:r>
            <a:r>
              <a:rPr lang="en-US" dirty="0"/>
              <a:t> by expanding participation in events and regional activities</a:t>
            </a:r>
          </a:p>
          <a:p>
            <a:r>
              <a:rPr lang="en-US" b="1" dirty="0"/>
              <a:t>Strengthen partnerships</a:t>
            </a:r>
            <a:r>
              <a:rPr lang="en-US" dirty="0"/>
              <a:t> with G/A1, RSOs, and veteran service organizations</a:t>
            </a:r>
          </a:p>
          <a:p>
            <a:r>
              <a:rPr lang="en-US" b="1" dirty="0"/>
              <a:t>Develop resources</a:t>
            </a:r>
            <a:r>
              <a:rPr lang="en-US" dirty="0"/>
              <a:t> such as welcome packets, guides, and certificates</a:t>
            </a:r>
          </a:p>
          <a:p>
            <a:r>
              <a:rPr lang="en-US" b="1" dirty="0"/>
              <a:t>Preserve legacy</a:t>
            </a:r>
            <a:r>
              <a:rPr lang="en-US" dirty="0"/>
              <a:t> by honoring service and maintaining continuity between past and present enlisted members</a:t>
            </a:r>
          </a:p>
          <a:p>
            <a:br>
              <a:rPr lang="en-US" dirty="0"/>
            </a:br>
            <a:endParaRPr lang="en-US" dirty="0"/>
          </a:p>
        </p:txBody>
      </p:sp>
      <p:sp>
        <p:nvSpPr>
          <p:cNvPr id="4" name="Slide Number Placeholder 3"/>
          <p:cNvSpPr>
            <a:spLocks noGrp="1"/>
          </p:cNvSpPr>
          <p:nvPr>
            <p:ph type="sldNum" sz="quarter" idx="5"/>
          </p:nvPr>
        </p:nvSpPr>
        <p:spPr/>
        <p:txBody>
          <a:bodyPr/>
          <a:lstStyle/>
          <a:p>
            <a:fld id="{127E0E6B-D199-4E87-8494-575A31B20749}" type="slidenum">
              <a:rPr lang="en-US" smtClean="0"/>
              <a:t>3</a:t>
            </a:fld>
            <a:endParaRPr lang="en-US"/>
          </a:p>
        </p:txBody>
      </p:sp>
    </p:spTree>
    <p:extLst>
      <p:ext uri="{BB962C8B-B14F-4D97-AF65-F5344CB8AC3E}">
        <p14:creationId xmlns:p14="http://schemas.microsoft.com/office/powerpoint/2010/main" val="2791618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effectLst/>
              </a:rPr>
              <a:t>Advocacy for Retirees</a:t>
            </a:r>
            <a:r>
              <a:rPr lang="en-US" dirty="0">
                <a:effectLst/>
              </a:rPr>
              <a:t> We ensure the voices, needs, and concerns of retired enlisted members remain represented in the Association’s priorities, decisions, and initiatives.</a:t>
            </a:r>
            <a:endParaRPr lang="en-US" dirty="0"/>
          </a:p>
          <a:p>
            <a:r>
              <a:rPr lang="en-US" b="1" dirty="0">
                <a:effectLst/>
              </a:rPr>
              <a:t>Communication and Outreach</a:t>
            </a:r>
            <a:r>
              <a:rPr lang="en-US" dirty="0">
                <a:effectLst/>
              </a:rPr>
              <a:t> We maintain consistent engagement with retirees by sharing updates, resources, and opportunities to stay connected with the enlisted community.</a:t>
            </a:r>
            <a:endParaRPr lang="en-US" dirty="0"/>
          </a:p>
          <a:p>
            <a:r>
              <a:rPr lang="en-US" b="1" dirty="0">
                <a:effectLst/>
              </a:rPr>
              <a:t>Event Support and Engagement</a:t>
            </a:r>
            <a:r>
              <a:rPr lang="en-US" dirty="0">
                <a:effectLst/>
              </a:rPr>
              <a:t> We plan and support retiree‑focused events that strengthen camaraderie, honor service, and encourage participation across the state.</a:t>
            </a:r>
            <a:endParaRPr lang="en-US" dirty="0"/>
          </a:p>
          <a:p>
            <a:r>
              <a:rPr lang="en-US" b="1" dirty="0">
                <a:effectLst/>
              </a:rPr>
              <a:t>Resource and Information</a:t>
            </a:r>
            <a:r>
              <a:rPr lang="en-US" dirty="0">
                <a:effectLst/>
              </a:rPr>
              <a:t> We develop and maintain tools—such as welcome packets, guides, and retiree certificates—to help members navigate benefits and stay informed.</a:t>
            </a:r>
            <a:endParaRPr lang="en-US" dirty="0"/>
          </a:p>
          <a:p>
            <a:r>
              <a:rPr lang="en-US" b="1" dirty="0">
                <a:effectLst/>
              </a:rPr>
              <a:t>Preservation and Legacy</a:t>
            </a:r>
            <a:r>
              <a:rPr lang="en-US" dirty="0">
                <a:effectLst/>
              </a:rPr>
              <a:t> We honor the service of retired members, preserve institutional knowledge, and strengthen the connection between past and present enlisted members.</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127E0E6B-D199-4E87-8494-575A31B20749}" type="slidenum">
              <a:rPr lang="en-US" smtClean="0"/>
              <a:t>4</a:t>
            </a:fld>
            <a:endParaRPr lang="en-US"/>
          </a:p>
        </p:txBody>
      </p:sp>
    </p:spTree>
    <p:extLst>
      <p:ext uri="{BB962C8B-B14F-4D97-AF65-F5344CB8AC3E}">
        <p14:creationId xmlns:p14="http://schemas.microsoft.com/office/powerpoint/2010/main" val="1600995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Coffee and Pi</a:t>
            </a:r>
            <a:r>
              <a:rPr lang="en-US" dirty="0"/>
              <a:t> is a signature retiree‑focused event hosted by the Enlisted Association of the New Mexico National Guard (EANMNG). It’s designed to bring together retired and soon‑to‑retire enlisted members for connection, conversation, and access to valuable resources—all in a relaxed, welcoming environment.</a:t>
            </a:r>
          </a:p>
          <a:p>
            <a:r>
              <a:rPr lang="en-US" dirty="0">
                <a:effectLst/>
              </a:rPr>
              <a:t>Attendees can expect:</a:t>
            </a:r>
            <a:endParaRPr lang="en-US" dirty="0"/>
          </a:p>
          <a:p>
            <a:r>
              <a:rPr lang="en-US" dirty="0">
                <a:effectLst/>
              </a:rPr>
              <a:t>Fresh coffee, pastries, and a variety of pies</a:t>
            </a:r>
            <a:endParaRPr lang="en-US" dirty="0"/>
          </a:p>
          <a:p>
            <a:r>
              <a:rPr lang="en-US" dirty="0">
                <a:effectLst/>
              </a:rPr>
              <a:t>Informal meet‑and‑greet time with fellow retirees</a:t>
            </a:r>
            <a:endParaRPr lang="en-US" dirty="0"/>
          </a:p>
          <a:p>
            <a:r>
              <a:rPr lang="en-US" dirty="0">
                <a:effectLst/>
              </a:rPr>
              <a:t>On‑site support from:</a:t>
            </a:r>
            <a:endParaRPr lang="en-US" dirty="0"/>
          </a:p>
          <a:p>
            <a:pPr lvl="1"/>
            <a:r>
              <a:rPr lang="en-US" b="1" dirty="0">
                <a:effectLst/>
              </a:rPr>
              <a:t>DVS representatives</a:t>
            </a:r>
            <a:endParaRPr lang="en-US" dirty="0"/>
          </a:p>
          <a:p>
            <a:pPr lvl="1"/>
            <a:r>
              <a:rPr lang="en-US" b="1" dirty="0">
                <a:effectLst/>
              </a:rPr>
              <a:t>G1/HRO Retirement Services Officers</a:t>
            </a:r>
            <a:endParaRPr lang="en-US" dirty="0"/>
          </a:p>
          <a:p>
            <a:pPr lvl="1"/>
            <a:r>
              <a:rPr lang="en-US" b="1" dirty="0">
                <a:effectLst/>
              </a:rPr>
              <a:t>EANMNG leadership</a:t>
            </a:r>
            <a:endParaRPr lang="en-US" dirty="0"/>
          </a:p>
          <a:p>
            <a:r>
              <a:rPr lang="en-US" dirty="0">
                <a:effectLst/>
              </a:rPr>
              <a:t>Space to ask questions, reconnect, and build community</a:t>
            </a:r>
            <a:endParaRPr lang="en-US" dirty="0"/>
          </a:p>
          <a:p>
            <a:endParaRPr lang="en-US" dirty="0"/>
          </a:p>
          <a:p>
            <a:r>
              <a:rPr lang="en-US" dirty="0"/>
              <a:t>Some initiatives that we are working are a Retiree welcome packet, this will include resources and guidance on common questions that National Guard retirees may have. </a:t>
            </a:r>
          </a:p>
          <a:p>
            <a:r>
              <a:rPr lang="en-US" dirty="0"/>
              <a:t>We are also working on a retiree focused communication to retirees up to date on important enlisted information. </a:t>
            </a:r>
          </a:p>
        </p:txBody>
      </p:sp>
      <p:sp>
        <p:nvSpPr>
          <p:cNvPr id="4" name="Slide Number Placeholder 3"/>
          <p:cNvSpPr>
            <a:spLocks noGrp="1"/>
          </p:cNvSpPr>
          <p:nvPr>
            <p:ph type="sldNum" sz="quarter" idx="5"/>
          </p:nvPr>
        </p:nvSpPr>
        <p:spPr/>
        <p:txBody>
          <a:bodyPr/>
          <a:lstStyle/>
          <a:p>
            <a:fld id="{127E0E6B-D199-4E87-8494-575A31B20749}" type="slidenum">
              <a:rPr lang="en-US" smtClean="0"/>
              <a:t>5</a:t>
            </a:fld>
            <a:endParaRPr lang="en-US"/>
          </a:p>
        </p:txBody>
      </p:sp>
    </p:spTree>
    <p:extLst>
      <p:ext uri="{BB962C8B-B14F-4D97-AF65-F5344CB8AC3E}">
        <p14:creationId xmlns:p14="http://schemas.microsoft.com/office/powerpoint/2010/main" val="26421379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Ways to Participate</a:t>
            </a:r>
          </a:p>
          <a:p>
            <a:r>
              <a:rPr lang="en-US" dirty="0">
                <a:effectLst/>
              </a:rPr>
              <a:t>Attend quarterly virtual meetings to provide input and stay informed.</a:t>
            </a:r>
            <a:endParaRPr lang="en-US" dirty="0"/>
          </a:p>
          <a:p>
            <a:r>
              <a:rPr lang="en-US" dirty="0">
                <a:effectLst/>
              </a:rPr>
              <a:t>Assist with planning or supporting retiree‑focused events such as mixers and volunteer outreach activities.</a:t>
            </a:r>
            <a:endParaRPr lang="en-US" dirty="0"/>
          </a:p>
          <a:p>
            <a:r>
              <a:rPr lang="en-US" dirty="0">
                <a:effectLst/>
              </a:rPr>
              <a:t>Help maintain communication with retirees through email updates, phone outreach, or resource sharing.</a:t>
            </a:r>
            <a:endParaRPr lang="en-US" dirty="0"/>
          </a:p>
          <a:p>
            <a:r>
              <a:rPr lang="en-US" dirty="0">
                <a:effectLst/>
              </a:rPr>
              <a:t>Contribute ideas, feedback, or expertise to strengthen retiree engagement and support.</a:t>
            </a:r>
            <a:endParaRPr lang="en-US" dirty="0"/>
          </a:p>
          <a:p>
            <a:r>
              <a:rPr lang="en-US" dirty="0">
                <a:effectLst/>
              </a:rPr>
              <a:t>Represent the retiree community at EANMNG events or conferences.</a:t>
            </a:r>
            <a:endParaRPr lang="en-US" dirty="0"/>
          </a:p>
          <a:p>
            <a:r>
              <a:rPr lang="en-US" b="1" dirty="0"/>
              <a:t>How to Sign Up</a:t>
            </a:r>
          </a:p>
          <a:p>
            <a:r>
              <a:rPr lang="en-US" dirty="0">
                <a:effectLst/>
              </a:rPr>
              <a:t>Email the Retiree Committee Chair with your name, contact information, and areas of interest.</a:t>
            </a:r>
            <a:endParaRPr lang="en-US" dirty="0"/>
          </a:p>
          <a:p>
            <a:r>
              <a:rPr lang="en-US" dirty="0">
                <a:effectLst/>
              </a:rPr>
              <a:t>Indicate whether you prefer event support, outreach, resource development, or general participation.</a:t>
            </a:r>
            <a:endParaRPr lang="en-US" dirty="0"/>
          </a:p>
          <a:p>
            <a:r>
              <a:rPr lang="en-US" dirty="0">
                <a:effectLst/>
              </a:rPr>
              <a:t>You will receive a welcome message with upcoming meeting dates and volunteer opportunities.</a:t>
            </a:r>
            <a:endParaRPr lang="en-US" dirty="0"/>
          </a:p>
          <a:p>
            <a:endParaRPr lang="en-US" dirty="0"/>
          </a:p>
        </p:txBody>
      </p:sp>
      <p:sp>
        <p:nvSpPr>
          <p:cNvPr id="4" name="Slide Number Placeholder 3"/>
          <p:cNvSpPr>
            <a:spLocks noGrp="1"/>
          </p:cNvSpPr>
          <p:nvPr>
            <p:ph type="sldNum" sz="quarter" idx="5"/>
          </p:nvPr>
        </p:nvSpPr>
        <p:spPr/>
        <p:txBody>
          <a:bodyPr/>
          <a:lstStyle/>
          <a:p>
            <a:fld id="{127E0E6B-D199-4E87-8494-575A31B20749}" type="slidenum">
              <a:rPr lang="en-US" smtClean="0"/>
              <a:t>6</a:t>
            </a:fld>
            <a:endParaRPr lang="en-US"/>
          </a:p>
        </p:txBody>
      </p:sp>
    </p:spTree>
    <p:extLst>
      <p:ext uri="{BB962C8B-B14F-4D97-AF65-F5344CB8AC3E}">
        <p14:creationId xmlns:p14="http://schemas.microsoft.com/office/powerpoint/2010/main" val="3847638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Thank you for taking the time to learn more about the Retiree Committee and how we support our enlisted community. Together, we can strengthen connection, preserve our legacy, and ensure every retiree continues to feel valued and supported. Your involvement matters, and we look forward to working alongside you. </a:t>
            </a:r>
            <a:br>
              <a:rPr lang="en-US" sz="1200" b="0" i="0" kern="1200" dirty="0">
                <a:solidFill>
                  <a:schemeClr val="tx1"/>
                </a:solidFill>
                <a:effectLst/>
                <a:latin typeface="+mn-lt"/>
                <a:ea typeface="+mn-ea"/>
                <a:cs typeface="+mn-cs"/>
                <a:hlinkClick r:id="rId3"/>
              </a:rPr>
            </a:br>
            <a:r>
              <a:rPr lang="en-US" sz="1200" b="0" i="0" kern="1200" dirty="0">
                <a:solidFill>
                  <a:schemeClr val="tx1"/>
                </a:solidFill>
                <a:effectLst/>
                <a:latin typeface="+mn-lt"/>
                <a:ea typeface="+mn-ea"/>
                <a:cs typeface="+mn-cs"/>
                <a:hlinkClick r:id="rId3"/>
              </a:rPr>
              <a:t>retireechair@eanmng.org</a:t>
            </a:r>
            <a:endParaRPr lang="en-US" sz="1200" b="0" i="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127E0E6B-D199-4E87-8494-575A31B20749}" type="slidenum">
              <a:rPr lang="en-US" smtClean="0"/>
              <a:t>7</a:t>
            </a:fld>
            <a:endParaRPr lang="en-US"/>
          </a:p>
        </p:txBody>
      </p:sp>
    </p:spTree>
    <p:extLst>
      <p:ext uri="{BB962C8B-B14F-4D97-AF65-F5344CB8AC3E}">
        <p14:creationId xmlns:p14="http://schemas.microsoft.com/office/powerpoint/2010/main" val="1603779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5/13/2026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5/13/2026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5/13/2026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5/13/2026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5/13/2026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5/13/2026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5/13/2026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5/13/2026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image" Target="../media/image3.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5F3EC"/>
        </a:solidFill>
        <a:effectLst/>
      </p:bgPr>
    </p:bg>
    <p:spTree>
      <p:nvGrpSpPr>
        <p:cNvPr id="1" name=""/>
        <p:cNvGrpSpPr/>
        <p:nvPr/>
      </p:nvGrpSpPr>
      <p:grpSpPr>
        <a:xfrm>
          <a:off x="0" y="0"/>
          <a:ext cx="0" cy="0"/>
          <a:chOff x="0" y="0"/>
          <a:chExt cx="0" cy="0"/>
        </a:xfrm>
      </p:grpSpPr>
      <p:grpSp>
        <p:nvGrpSpPr>
          <p:cNvPr id="2" name="Group 2"/>
          <p:cNvGrpSpPr/>
          <p:nvPr/>
        </p:nvGrpSpPr>
        <p:grpSpPr>
          <a:xfrm>
            <a:off x="15608652" y="-793466"/>
            <a:ext cx="1650648" cy="3086100"/>
            <a:chOff x="0" y="0"/>
            <a:chExt cx="434738" cy="812800"/>
          </a:xfrm>
        </p:grpSpPr>
        <p:sp>
          <p:nvSpPr>
            <p:cNvPr id="3" name="Freeform 3"/>
            <p:cNvSpPr/>
            <p:nvPr/>
          </p:nvSpPr>
          <p:spPr>
            <a:xfrm>
              <a:off x="0" y="0"/>
              <a:ext cx="434738" cy="812800"/>
            </a:xfrm>
            <a:custGeom>
              <a:avLst/>
              <a:gdLst/>
              <a:ahLst/>
              <a:cxnLst/>
              <a:rect l="l" t="t" r="r" b="b"/>
              <a:pathLst>
                <a:path w="434738" h="812800">
                  <a:moveTo>
                    <a:pt x="0" y="0"/>
                  </a:moveTo>
                  <a:lnTo>
                    <a:pt x="434738" y="0"/>
                  </a:lnTo>
                  <a:lnTo>
                    <a:pt x="434738" y="812800"/>
                  </a:lnTo>
                  <a:lnTo>
                    <a:pt x="0" y="812800"/>
                  </a:lnTo>
                  <a:close/>
                </a:path>
              </a:pathLst>
            </a:custGeom>
            <a:solidFill>
              <a:srgbClr val="FFFFFF"/>
            </a:solidFill>
          </p:spPr>
          <p:txBody>
            <a:bodyPr/>
            <a:lstStyle/>
            <a:p>
              <a:endParaRPr lang="en-US"/>
            </a:p>
          </p:txBody>
        </p:sp>
        <p:sp>
          <p:nvSpPr>
            <p:cNvPr id="4" name="TextBox 4"/>
            <p:cNvSpPr txBox="1"/>
            <p:nvPr/>
          </p:nvSpPr>
          <p:spPr>
            <a:xfrm>
              <a:off x="0" y="-38100"/>
              <a:ext cx="434738" cy="850900"/>
            </a:xfrm>
            <a:prstGeom prst="rect">
              <a:avLst/>
            </a:prstGeom>
          </p:spPr>
          <p:txBody>
            <a:bodyPr lIns="50800" tIns="50800" rIns="50800" bIns="50800" rtlCol="0" anchor="ctr"/>
            <a:lstStyle/>
            <a:p>
              <a:pPr algn="ctr">
                <a:lnSpc>
                  <a:spcPts val="2940"/>
                </a:lnSpc>
              </a:pPr>
              <a:endParaRPr/>
            </a:p>
          </p:txBody>
        </p:sp>
      </p:grpSp>
      <p:sp>
        <p:nvSpPr>
          <p:cNvPr id="5" name="Freeform 5"/>
          <p:cNvSpPr/>
          <p:nvPr/>
        </p:nvSpPr>
        <p:spPr>
          <a:xfrm>
            <a:off x="15058302" y="510558"/>
            <a:ext cx="2751349" cy="2751349"/>
          </a:xfrm>
          <a:custGeom>
            <a:avLst/>
            <a:gdLst/>
            <a:ahLst/>
            <a:cxnLst/>
            <a:rect l="l" t="t" r="r" b="b"/>
            <a:pathLst>
              <a:path w="2751349" h="2751349">
                <a:moveTo>
                  <a:pt x="0" y="0"/>
                </a:moveTo>
                <a:lnTo>
                  <a:pt x="2751349" y="0"/>
                </a:lnTo>
                <a:lnTo>
                  <a:pt x="2751349" y="2751349"/>
                </a:lnTo>
                <a:lnTo>
                  <a:pt x="0" y="2751349"/>
                </a:lnTo>
                <a:lnTo>
                  <a:pt x="0" y="0"/>
                </a:lnTo>
                <a:close/>
              </a:path>
            </a:pathLst>
          </a:custGeom>
          <a:blipFill>
            <a:blip r:embed="rId4"/>
            <a:stretch>
              <a:fillRect/>
            </a:stretch>
          </a:blipFill>
        </p:spPr>
        <p:txBody>
          <a:bodyPr/>
          <a:lstStyle/>
          <a:p>
            <a:endParaRPr lang="en-US"/>
          </a:p>
        </p:txBody>
      </p:sp>
      <p:sp>
        <p:nvSpPr>
          <p:cNvPr id="6" name="TextBox 6"/>
          <p:cNvSpPr txBox="1"/>
          <p:nvPr/>
        </p:nvSpPr>
        <p:spPr>
          <a:xfrm>
            <a:off x="3840480" y="3183890"/>
            <a:ext cx="10607040" cy="1783714"/>
          </a:xfrm>
          <a:prstGeom prst="rect">
            <a:avLst/>
          </a:prstGeom>
        </p:spPr>
        <p:txBody>
          <a:bodyPr lIns="0" tIns="0" rIns="0" bIns="0" rtlCol="0" anchor="t">
            <a:spAutoFit/>
          </a:bodyPr>
          <a:lstStyle/>
          <a:p>
            <a:pPr algn="l">
              <a:lnSpc>
                <a:spcPts val="14560"/>
              </a:lnSpc>
              <a:spcBef>
                <a:spcPct val="0"/>
              </a:spcBef>
            </a:pPr>
            <a:r>
              <a:rPr lang="en-US" sz="10400" b="1">
                <a:solidFill>
                  <a:srgbClr val="061313"/>
                </a:solidFill>
                <a:latin typeface="Libre Baskerville Bold"/>
                <a:ea typeface="Libre Baskerville Bold"/>
                <a:cs typeface="Libre Baskerville Bold"/>
                <a:sym typeface="Libre Baskerville Bold"/>
              </a:rPr>
              <a:t>EANMNG</a:t>
            </a:r>
          </a:p>
        </p:txBody>
      </p:sp>
      <p:sp>
        <p:nvSpPr>
          <p:cNvPr id="7" name="TextBox 7"/>
          <p:cNvSpPr txBox="1"/>
          <p:nvPr/>
        </p:nvSpPr>
        <p:spPr>
          <a:xfrm>
            <a:off x="3840480" y="4929505"/>
            <a:ext cx="10607040" cy="356235"/>
          </a:xfrm>
          <a:prstGeom prst="rect">
            <a:avLst/>
          </a:prstGeom>
        </p:spPr>
        <p:txBody>
          <a:bodyPr lIns="0" tIns="0" rIns="0" bIns="0" rtlCol="0" anchor="t">
            <a:spAutoFit/>
          </a:bodyPr>
          <a:lstStyle/>
          <a:p>
            <a:pPr algn="l">
              <a:lnSpc>
                <a:spcPts val="2940"/>
              </a:lnSpc>
              <a:spcBef>
                <a:spcPct val="0"/>
              </a:spcBef>
            </a:pPr>
            <a:r>
              <a:rPr lang="en-US" sz="2100" i="1" spc="231" dirty="0">
                <a:solidFill>
                  <a:srgbClr val="061313"/>
                </a:solidFill>
                <a:latin typeface="Libre Baskerville Italics"/>
                <a:ea typeface="Libre Baskerville Italics"/>
                <a:cs typeface="Libre Baskerville Italics"/>
                <a:sym typeface="Libre Baskerville Italics"/>
              </a:rPr>
              <a:t>Retiree Committee</a:t>
            </a:r>
          </a:p>
        </p:txBody>
      </p:sp>
      <p:sp>
        <p:nvSpPr>
          <p:cNvPr id="8" name="TextBox 8"/>
          <p:cNvSpPr txBox="1"/>
          <p:nvPr/>
        </p:nvSpPr>
        <p:spPr>
          <a:xfrm>
            <a:off x="3840480" y="8631409"/>
            <a:ext cx="3846761" cy="264160"/>
          </a:xfrm>
          <a:prstGeom prst="rect">
            <a:avLst/>
          </a:prstGeom>
        </p:spPr>
        <p:txBody>
          <a:bodyPr lIns="0" tIns="0" rIns="0" bIns="0" rtlCol="0" anchor="t">
            <a:spAutoFit/>
          </a:bodyPr>
          <a:lstStyle/>
          <a:p>
            <a:pPr marL="0" lvl="0" indent="0" algn="l">
              <a:lnSpc>
                <a:spcPts val="2239"/>
              </a:lnSpc>
              <a:spcBef>
                <a:spcPct val="0"/>
              </a:spcBef>
            </a:pPr>
            <a:r>
              <a:rPr lang="en-US" sz="1599" i="1" dirty="0">
                <a:solidFill>
                  <a:srgbClr val="061313"/>
                </a:solidFill>
                <a:latin typeface="Libre Baskerville Italics"/>
                <a:ea typeface="Libre Baskerville Italics"/>
                <a:cs typeface="Libre Baskerville Italics"/>
                <a:sym typeface="Libre Baskerville Italics"/>
              </a:rPr>
              <a:t>Retiree Committee</a:t>
            </a:r>
            <a:r>
              <a:rPr lang="en-US" sz="1599" i="1" dirty="0">
                <a:solidFill>
                  <a:srgbClr val="061313"/>
                </a:solidFill>
                <a:latin typeface="Libre Baskerville"/>
                <a:ea typeface="Libre Baskerville"/>
                <a:cs typeface="Libre Baskerville"/>
                <a:sym typeface="Libre Baskerville"/>
              </a:rPr>
              <a:t> Chair</a:t>
            </a:r>
            <a:endParaRPr lang="en-US" sz="1599" dirty="0">
              <a:solidFill>
                <a:srgbClr val="061313"/>
              </a:solidFill>
              <a:latin typeface="Libre Baskerville"/>
              <a:ea typeface="Libre Baskerville"/>
              <a:cs typeface="Libre Baskerville"/>
              <a:sym typeface="Libre Baskerville"/>
            </a:endParaRPr>
          </a:p>
        </p:txBody>
      </p:sp>
      <p:sp>
        <p:nvSpPr>
          <p:cNvPr id="9" name="TextBox 9"/>
          <p:cNvSpPr txBox="1"/>
          <p:nvPr/>
        </p:nvSpPr>
        <p:spPr>
          <a:xfrm>
            <a:off x="3840480" y="8331360"/>
            <a:ext cx="5110307" cy="264160"/>
          </a:xfrm>
          <a:prstGeom prst="rect">
            <a:avLst/>
          </a:prstGeom>
        </p:spPr>
        <p:txBody>
          <a:bodyPr lIns="0" tIns="0" rIns="0" bIns="0" rtlCol="0" anchor="t">
            <a:spAutoFit/>
          </a:bodyPr>
          <a:lstStyle/>
          <a:p>
            <a:pPr marL="0" lvl="0" indent="0" algn="l">
              <a:lnSpc>
                <a:spcPts val="2239"/>
              </a:lnSpc>
              <a:spcBef>
                <a:spcPct val="0"/>
              </a:spcBef>
            </a:pPr>
            <a:r>
              <a:rPr lang="en-US" sz="1599" i="1" dirty="0">
                <a:solidFill>
                  <a:srgbClr val="061313"/>
                </a:solidFill>
                <a:latin typeface="Libre Baskerville Italics"/>
                <a:ea typeface="Libre Baskerville Italics"/>
                <a:cs typeface="Libre Baskerville Italics"/>
                <a:sym typeface="Libre Baskerville Italics"/>
              </a:rPr>
              <a:t>Tiffany Williams Yocom</a:t>
            </a:r>
          </a:p>
        </p:txBody>
      </p:sp>
      <p:sp>
        <p:nvSpPr>
          <p:cNvPr id="12" name="TextBox 12"/>
          <p:cNvSpPr txBox="1"/>
          <p:nvPr/>
        </p:nvSpPr>
        <p:spPr>
          <a:xfrm>
            <a:off x="3840480" y="1406085"/>
            <a:ext cx="5303520" cy="264160"/>
          </a:xfrm>
          <a:prstGeom prst="rect">
            <a:avLst/>
          </a:prstGeom>
        </p:spPr>
        <p:txBody>
          <a:bodyPr lIns="0" tIns="0" rIns="0" bIns="0" rtlCol="0" anchor="t">
            <a:spAutoFit/>
          </a:bodyPr>
          <a:lstStyle/>
          <a:p>
            <a:pPr marL="0" lvl="0" indent="0" algn="l">
              <a:lnSpc>
                <a:spcPts val="2239"/>
              </a:lnSpc>
              <a:spcBef>
                <a:spcPct val="0"/>
              </a:spcBef>
            </a:pPr>
            <a:r>
              <a:rPr lang="en-US" sz="1599" b="1">
                <a:solidFill>
                  <a:srgbClr val="061313"/>
                </a:solidFill>
                <a:latin typeface="Libre Baskerville Bold"/>
                <a:ea typeface="Libre Baskerville Bold"/>
                <a:cs typeface="Libre Baskerville Bold"/>
                <a:sym typeface="Libre Baskerville Bold"/>
              </a:rPr>
              <a:t>NEW MEXICO NATIONAL GUARD </a:t>
            </a:r>
          </a:p>
        </p:txBody>
      </p:sp>
      <p:sp>
        <p:nvSpPr>
          <p:cNvPr id="13" name="TextBox 13"/>
          <p:cNvSpPr txBox="1"/>
          <p:nvPr/>
        </p:nvSpPr>
        <p:spPr>
          <a:xfrm>
            <a:off x="3840480" y="5473372"/>
            <a:ext cx="10607040" cy="356235"/>
          </a:xfrm>
          <a:prstGeom prst="rect">
            <a:avLst/>
          </a:prstGeom>
        </p:spPr>
        <p:txBody>
          <a:bodyPr lIns="0" tIns="0" rIns="0" bIns="0" rtlCol="0" anchor="t">
            <a:spAutoFit/>
          </a:bodyPr>
          <a:lstStyle/>
          <a:p>
            <a:pPr algn="l">
              <a:lnSpc>
                <a:spcPts val="2940"/>
              </a:lnSpc>
              <a:spcBef>
                <a:spcPct val="0"/>
              </a:spcBef>
            </a:pPr>
            <a:r>
              <a:rPr lang="en-US" sz="2100" i="1" spc="231" dirty="0">
                <a:solidFill>
                  <a:srgbClr val="061313"/>
                </a:solidFill>
                <a:latin typeface="Libre Baskerville Italics"/>
                <a:ea typeface="Libre Baskerville Italics"/>
                <a:cs typeface="Libre Baskerville Italics"/>
                <a:sym typeface="Libre Baskerville Italics"/>
              </a:rPr>
              <a:t>May 12,2026</a:t>
            </a:r>
          </a:p>
        </p:txBody>
      </p:sp>
      <p:pic>
        <p:nvPicPr>
          <p:cNvPr id="10" name="Recorded Sound">
            <a:hlinkClick r:id="" action="ppaction://media"/>
            <a:extLst>
              <a:ext uri="{FF2B5EF4-FFF2-40B4-BE49-F238E27FC236}">
                <a16:creationId xmlns:a16="http://schemas.microsoft.com/office/drawing/2014/main" id="{1CACC280-0D78-9617-F0C0-068580E1586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4635277" y="72771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9316"/>
    </mc:Choice>
    <mc:Fallback>
      <p:transition spd="slow" advTm="93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316"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5F3EC"/>
        </a:solidFill>
        <a:effectLst/>
      </p:bgPr>
    </p:bg>
    <p:spTree>
      <p:nvGrpSpPr>
        <p:cNvPr id="1" name=""/>
        <p:cNvGrpSpPr/>
        <p:nvPr/>
      </p:nvGrpSpPr>
      <p:grpSpPr>
        <a:xfrm>
          <a:off x="0" y="0"/>
          <a:ext cx="0" cy="0"/>
          <a:chOff x="0" y="0"/>
          <a:chExt cx="0" cy="0"/>
        </a:xfrm>
      </p:grpSpPr>
      <p:sp>
        <p:nvSpPr>
          <p:cNvPr id="2" name="TextBox 2"/>
          <p:cNvSpPr txBox="1"/>
          <p:nvPr/>
        </p:nvSpPr>
        <p:spPr>
          <a:xfrm>
            <a:off x="3840480" y="5841365"/>
            <a:ext cx="7843026" cy="2462530"/>
          </a:xfrm>
          <a:prstGeom prst="rect">
            <a:avLst/>
          </a:prstGeom>
        </p:spPr>
        <p:txBody>
          <a:bodyPr lIns="0" tIns="0" rIns="0" bIns="0" rtlCol="0" anchor="t">
            <a:spAutoFit/>
          </a:bodyPr>
          <a:lstStyle/>
          <a:p>
            <a:pPr algn="l">
              <a:lnSpc>
                <a:spcPts val="3919"/>
              </a:lnSpc>
            </a:pPr>
            <a:r>
              <a:rPr lang="en-US" sz="2799" dirty="0">
                <a:solidFill>
                  <a:srgbClr val="061313"/>
                </a:solidFill>
                <a:latin typeface="Libre Baskerville"/>
                <a:ea typeface="Libre Baskerville"/>
                <a:cs typeface="Libre Baskerville"/>
                <a:sym typeface="Libre Baskerville"/>
              </a:rPr>
              <a:t>Learning Objectives:</a:t>
            </a:r>
          </a:p>
          <a:p>
            <a:pPr marL="604519" lvl="1" indent="-302260" algn="l">
              <a:lnSpc>
                <a:spcPts val="3919"/>
              </a:lnSpc>
              <a:buFont typeface="Arial"/>
              <a:buChar char="•"/>
            </a:pPr>
            <a:r>
              <a:rPr lang="en-US" sz="2799" dirty="0">
                <a:solidFill>
                  <a:srgbClr val="061313"/>
                </a:solidFill>
                <a:latin typeface="Libre Baskerville"/>
                <a:ea typeface="Libre Baskerville"/>
                <a:cs typeface="Libre Baskerville"/>
                <a:sym typeface="Libre Baskerville"/>
              </a:rPr>
              <a:t>Overview &amp; Role of the Committee</a:t>
            </a:r>
          </a:p>
          <a:p>
            <a:pPr marL="604519" lvl="1" indent="-302260" algn="l">
              <a:lnSpc>
                <a:spcPts val="3919"/>
              </a:lnSpc>
              <a:buFont typeface="Arial"/>
              <a:buChar char="•"/>
            </a:pPr>
            <a:r>
              <a:rPr lang="en-US" sz="2799" dirty="0">
                <a:solidFill>
                  <a:srgbClr val="061313"/>
                </a:solidFill>
                <a:latin typeface="Libre Baskerville"/>
                <a:ea typeface="Libre Baskerville"/>
                <a:cs typeface="Libre Baskerville"/>
                <a:sym typeface="Libre Baskerville"/>
              </a:rPr>
              <a:t>Member Benefits</a:t>
            </a:r>
          </a:p>
          <a:p>
            <a:pPr marL="604519" lvl="1" indent="-302260" algn="l">
              <a:lnSpc>
                <a:spcPts val="3919"/>
              </a:lnSpc>
              <a:buFont typeface="Arial"/>
              <a:buChar char="•"/>
            </a:pPr>
            <a:r>
              <a:rPr lang="en-US" sz="2799" dirty="0">
                <a:solidFill>
                  <a:srgbClr val="061313"/>
                </a:solidFill>
                <a:latin typeface="Libre Baskerville"/>
                <a:ea typeface="Libre Baskerville"/>
                <a:cs typeface="Libre Baskerville"/>
                <a:sym typeface="Libre Baskerville"/>
              </a:rPr>
              <a:t>Programs and Initiatives</a:t>
            </a:r>
          </a:p>
          <a:p>
            <a:pPr marL="604519" lvl="1" indent="-302260" algn="l">
              <a:lnSpc>
                <a:spcPts val="3919"/>
              </a:lnSpc>
              <a:buFont typeface="Arial"/>
              <a:buChar char="•"/>
            </a:pPr>
            <a:r>
              <a:rPr lang="en-US" sz="2799" dirty="0">
                <a:solidFill>
                  <a:srgbClr val="061313"/>
                </a:solidFill>
                <a:latin typeface="Libre Baskerville"/>
                <a:ea typeface="Libre Baskerville"/>
                <a:cs typeface="Libre Baskerville"/>
                <a:sym typeface="Libre Baskerville"/>
              </a:rPr>
              <a:t>Ways to Get Involved</a:t>
            </a:r>
          </a:p>
        </p:txBody>
      </p:sp>
      <p:sp>
        <p:nvSpPr>
          <p:cNvPr id="3" name="TextBox 3"/>
          <p:cNvSpPr txBox="1"/>
          <p:nvPr/>
        </p:nvSpPr>
        <p:spPr>
          <a:xfrm>
            <a:off x="3840480" y="2893060"/>
            <a:ext cx="10371453" cy="2462530"/>
          </a:xfrm>
          <a:prstGeom prst="rect">
            <a:avLst/>
          </a:prstGeom>
        </p:spPr>
        <p:txBody>
          <a:bodyPr lIns="0" tIns="0" rIns="0" bIns="0" rtlCol="0" anchor="t">
            <a:spAutoFit/>
          </a:bodyPr>
          <a:lstStyle/>
          <a:p>
            <a:pPr marL="0" lvl="0" indent="0" algn="l">
              <a:lnSpc>
                <a:spcPts val="3919"/>
              </a:lnSpc>
              <a:spcBef>
                <a:spcPct val="0"/>
              </a:spcBef>
            </a:pPr>
            <a:r>
              <a:rPr lang="en-US" sz="2799">
                <a:solidFill>
                  <a:srgbClr val="061313"/>
                </a:solidFill>
                <a:latin typeface="Libre Baskerville"/>
                <a:ea typeface="Libre Baskerville"/>
                <a:cs typeface="Libre Baskerville"/>
                <a:sym typeface="Libre Baskerville"/>
              </a:rPr>
              <a:t>Welcome, and thank you for joining us today. This session provides an overview of the committee’s role within EANMNG and highlights how it supports our members and opportunities for engagement. We appreciate your participation.</a:t>
            </a:r>
          </a:p>
        </p:txBody>
      </p:sp>
      <p:grpSp>
        <p:nvGrpSpPr>
          <p:cNvPr id="4" name="Group 4"/>
          <p:cNvGrpSpPr/>
          <p:nvPr/>
        </p:nvGrpSpPr>
        <p:grpSpPr>
          <a:xfrm>
            <a:off x="0" y="1434660"/>
            <a:ext cx="3008659" cy="970915"/>
            <a:chOff x="0" y="0"/>
            <a:chExt cx="792404" cy="255714"/>
          </a:xfrm>
        </p:grpSpPr>
        <p:sp>
          <p:nvSpPr>
            <p:cNvPr id="5" name="Freeform 5"/>
            <p:cNvSpPr/>
            <p:nvPr/>
          </p:nvSpPr>
          <p:spPr>
            <a:xfrm>
              <a:off x="0" y="0"/>
              <a:ext cx="792404" cy="255714"/>
            </a:xfrm>
            <a:custGeom>
              <a:avLst/>
              <a:gdLst/>
              <a:ahLst/>
              <a:cxnLst/>
              <a:rect l="l" t="t" r="r" b="b"/>
              <a:pathLst>
                <a:path w="792404" h="255714">
                  <a:moveTo>
                    <a:pt x="0" y="0"/>
                  </a:moveTo>
                  <a:lnTo>
                    <a:pt x="792404" y="0"/>
                  </a:lnTo>
                  <a:lnTo>
                    <a:pt x="792404" y="255714"/>
                  </a:lnTo>
                  <a:lnTo>
                    <a:pt x="0" y="255714"/>
                  </a:lnTo>
                  <a:close/>
                </a:path>
              </a:pathLst>
            </a:custGeom>
            <a:solidFill>
              <a:srgbClr val="FFFFFF"/>
            </a:solidFill>
          </p:spPr>
          <p:txBody>
            <a:bodyPr/>
            <a:lstStyle/>
            <a:p>
              <a:endParaRPr lang="en-US"/>
            </a:p>
          </p:txBody>
        </p:sp>
        <p:sp>
          <p:nvSpPr>
            <p:cNvPr id="6" name="TextBox 6"/>
            <p:cNvSpPr txBox="1"/>
            <p:nvPr/>
          </p:nvSpPr>
          <p:spPr>
            <a:xfrm>
              <a:off x="0" y="-38100"/>
              <a:ext cx="792404" cy="293814"/>
            </a:xfrm>
            <a:prstGeom prst="rect">
              <a:avLst/>
            </a:prstGeom>
          </p:spPr>
          <p:txBody>
            <a:bodyPr lIns="50800" tIns="50800" rIns="50800" bIns="50800" rtlCol="0" anchor="ctr"/>
            <a:lstStyle/>
            <a:p>
              <a:pPr algn="ctr">
                <a:lnSpc>
                  <a:spcPts val="2940"/>
                </a:lnSpc>
              </a:pPr>
              <a:endParaRPr/>
            </a:p>
          </p:txBody>
        </p:sp>
      </p:grpSp>
      <p:sp>
        <p:nvSpPr>
          <p:cNvPr id="7" name="TextBox 7"/>
          <p:cNvSpPr txBox="1"/>
          <p:nvPr/>
        </p:nvSpPr>
        <p:spPr>
          <a:xfrm>
            <a:off x="1028700" y="1635638"/>
            <a:ext cx="1979959" cy="264160"/>
          </a:xfrm>
          <a:prstGeom prst="rect">
            <a:avLst/>
          </a:prstGeom>
        </p:spPr>
        <p:txBody>
          <a:bodyPr lIns="0" tIns="0" rIns="0" bIns="0" rtlCol="0" anchor="t">
            <a:spAutoFit/>
          </a:bodyPr>
          <a:lstStyle/>
          <a:p>
            <a:pPr marL="0" lvl="0" indent="0" algn="l">
              <a:lnSpc>
                <a:spcPts val="2239"/>
              </a:lnSpc>
              <a:spcBef>
                <a:spcPct val="0"/>
              </a:spcBef>
            </a:pPr>
            <a:r>
              <a:rPr lang="en-US" sz="1599">
                <a:solidFill>
                  <a:srgbClr val="ADA68E"/>
                </a:solidFill>
                <a:latin typeface="Libre Baskerville"/>
                <a:ea typeface="Libre Baskerville"/>
                <a:cs typeface="Libre Baskerville"/>
                <a:sym typeface="Libre Baskerville"/>
              </a:rPr>
              <a:t>EANMNG</a:t>
            </a:r>
          </a:p>
        </p:txBody>
      </p:sp>
      <p:sp>
        <p:nvSpPr>
          <p:cNvPr id="8" name="TextBox 8"/>
          <p:cNvSpPr txBox="1"/>
          <p:nvPr/>
        </p:nvSpPr>
        <p:spPr>
          <a:xfrm>
            <a:off x="3840480" y="1320360"/>
            <a:ext cx="10607040" cy="1085215"/>
          </a:xfrm>
          <a:prstGeom prst="rect">
            <a:avLst/>
          </a:prstGeom>
        </p:spPr>
        <p:txBody>
          <a:bodyPr lIns="0" tIns="0" rIns="0" bIns="0" rtlCol="0" anchor="t">
            <a:spAutoFit/>
          </a:bodyPr>
          <a:lstStyle/>
          <a:p>
            <a:pPr algn="l">
              <a:lnSpc>
                <a:spcPts val="8959"/>
              </a:lnSpc>
              <a:spcBef>
                <a:spcPct val="0"/>
              </a:spcBef>
            </a:pPr>
            <a:r>
              <a:rPr lang="en-US" sz="6399" b="1">
                <a:solidFill>
                  <a:srgbClr val="061313"/>
                </a:solidFill>
                <a:latin typeface="Libre Baskerville Bold"/>
                <a:ea typeface="Libre Baskerville Bold"/>
                <a:cs typeface="Libre Baskerville Bold"/>
                <a:sym typeface="Libre Baskerville Bold"/>
              </a:rPr>
              <a:t>Welcome &amp; Objectives</a:t>
            </a:r>
          </a:p>
        </p:txBody>
      </p:sp>
      <p:sp>
        <p:nvSpPr>
          <p:cNvPr id="9" name="Freeform 9"/>
          <p:cNvSpPr/>
          <p:nvPr/>
        </p:nvSpPr>
        <p:spPr>
          <a:xfrm>
            <a:off x="15077823" y="524123"/>
            <a:ext cx="2751349" cy="2751349"/>
          </a:xfrm>
          <a:custGeom>
            <a:avLst/>
            <a:gdLst/>
            <a:ahLst/>
            <a:cxnLst/>
            <a:rect l="l" t="t" r="r" b="b"/>
            <a:pathLst>
              <a:path w="2751349" h="2751349">
                <a:moveTo>
                  <a:pt x="0" y="0"/>
                </a:moveTo>
                <a:lnTo>
                  <a:pt x="2751349" y="0"/>
                </a:lnTo>
                <a:lnTo>
                  <a:pt x="2751349" y="2751349"/>
                </a:lnTo>
                <a:lnTo>
                  <a:pt x="0" y="2751349"/>
                </a:lnTo>
                <a:lnTo>
                  <a:pt x="0" y="0"/>
                </a:lnTo>
                <a:close/>
              </a:path>
            </a:pathLst>
          </a:custGeom>
          <a:blipFill>
            <a:blip r:embed="rId5"/>
            <a:stretch>
              <a:fillRect/>
            </a:stretch>
          </a:blipFill>
        </p:spPr>
        <p:txBody>
          <a:bodyPr/>
          <a:lstStyle/>
          <a:p>
            <a:endParaRPr lang="en-US"/>
          </a:p>
        </p:txBody>
      </p:sp>
      <p:pic>
        <p:nvPicPr>
          <p:cNvPr id="10" name="Recorded Sound">
            <a:hlinkClick r:id="" action="ppaction://media"/>
            <a:extLst>
              <a:ext uri="{FF2B5EF4-FFF2-40B4-BE49-F238E27FC236}">
                <a16:creationId xmlns:a16="http://schemas.microsoft.com/office/drawing/2014/main" id="{65B75288-D377-A7F5-64D3-73B6A409624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116947" y="87249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7017"/>
    </mc:Choice>
    <mc:Fallback>
      <p:transition spd="slow" advTm="670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7017"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5F3EC"/>
        </a:solidFill>
        <a:effectLst/>
      </p:bgPr>
    </p:bg>
    <p:spTree>
      <p:nvGrpSpPr>
        <p:cNvPr id="1" name=""/>
        <p:cNvGrpSpPr/>
        <p:nvPr/>
      </p:nvGrpSpPr>
      <p:grpSpPr>
        <a:xfrm>
          <a:off x="0" y="0"/>
          <a:ext cx="0" cy="0"/>
          <a:chOff x="0" y="0"/>
          <a:chExt cx="0" cy="0"/>
        </a:xfrm>
      </p:grpSpPr>
      <p:grpSp>
        <p:nvGrpSpPr>
          <p:cNvPr id="2" name="Group 2"/>
          <p:cNvGrpSpPr/>
          <p:nvPr/>
        </p:nvGrpSpPr>
        <p:grpSpPr>
          <a:xfrm>
            <a:off x="3840480" y="3245618"/>
            <a:ext cx="763288" cy="763288"/>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9525" cap="sq">
              <a:solidFill>
                <a:srgbClr val="061313"/>
              </a:solidFill>
              <a:prstDash val="solid"/>
              <a:miter/>
            </a:ln>
          </p:spPr>
          <p:txBody>
            <a:bodyPr/>
            <a:lstStyle/>
            <a:p>
              <a:endParaRPr lang="en-US"/>
            </a:p>
          </p:txBody>
        </p:sp>
        <p:sp>
          <p:nvSpPr>
            <p:cNvPr id="4" name="TextBox 4"/>
            <p:cNvSpPr txBox="1"/>
            <p:nvPr/>
          </p:nvSpPr>
          <p:spPr>
            <a:xfrm>
              <a:off x="76200" y="47625"/>
              <a:ext cx="660400" cy="688975"/>
            </a:xfrm>
            <a:prstGeom prst="rect">
              <a:avLst/>
            </a:prstGeom>
          </p:spPr>
          <p:txBody>
            <a:bodyPr lIns="50800" tIns="50800" rIns="50800" bIns="50800" rtlCol="0" anchor="ctr"/>
            <a:lstStyle/>
            <a:p>
              <a:pPr algn="ctr">
                <a:lnSpc>
                  <a:spcPts val="2239"/>
                </a:lnSpc>
              </a:pPr>
              <a:endParaRPr/>
            </a:p>
          </p:txBody>
        </p:sp>
      </p:grpSp>
      <p:sp>
        <p:nvSpPr>
          <p:cNvPr id="5" name="TextBox 5"/>
          <p:cNvSpPr txBox="1"/>
          <p:nvPr/>
        </p:nvSpPr>
        <p:spPr>
          <a:xfrm>
            <a:off x="4222124" y="4149876"/>
            <a:ext cx="3846761" cy="4331570"/>
          </a:xfrm>
          <a:prstGeom prst="rect">
            <a:avLst/>
          </a:prstGeom>
        </p:spPr>
        <p:txBody>
          <a:bodyPr lIns="0" tIns="0" rIns="0" bIns="0" rtlCol="0" anchor="t">
            <a:spAutoFit/>
          </a:bodyPr>
          <a:lstStyle/>
          <a:p>
            <a:pPr algn="l">
              <a:lnSpc>
                <a:spcPts val="3359"/>
              </a:lnSpc>
            </a:pPr>
            <a:r>
              <a:rPr lang="en-US" sz="2400" i="1" dirty="0">
                <a:solidFill>
                  <a:srgbClr val="061313"/>
                </a:solidFill>
                <a:latin typeface="Libre Baskerville Italics"/>
                <a:ea typeface="Libre Baskerville Italics"/>
                <a:cs typeface="Libre Baskerville Italics"/>
                <a:sym typeface="Libre Baskerville Italics"/>
              </a:rPr>
              <a:t>The mission of the Retiree Committee is to support, engage, and advocate for retired and retiring enlisted service members by ensuring they have access to the benefits, resources, and community connection they have earned through their service.</a:t>
            </a:r>
          </a:p>
        </p:txBody>
      </p:sp>
      <p:sp>
        <p:nvSpPr>
          <p:cNvPr id="6" name="TextBox 6"/>
          <p:cNvSpPr txBox="1"/>
          <p:nvPr/>
        </p:nvSpPr>
        <p:spPr>
          <a:xfrm>
            <a:off x="9002027" y="4173380"/>
            <a:ext cx="3846761" cy="2587503"/>
          </a:xfrm>
          <a:prstGeom prst="rect">
            <a:avLst/>
          </a:prstGeom>
        </p:spPr>
        <p:txBody>
          <a:bodyPr lIns="0" tIns="0" rIns="0" bIns="0" rtlCol="0" anchor="t">
            <a:spAutoFit/>
          </a:bodyPr>
          <a:lstStyle/>
          <a:p>
            <a:pPr algn="l">
              <a:lnSpc>
                <a:spcPts val="3359"/>
              </a:lnSpc>
            </a:pPr>
            <a:r>
              <a:rPr lang="en-US" sz="2400" i="1" dirty="0">
                <a:solidFill>
                  <a:srgbClr val="061313"/>
                </a:solidFill>
                <a:latin typeface="Libre Baskerville Italics"/>
                <a:ea typeface="Libre Baskerville Italics"/>
                <a:cs typeface="Libre Baskerville Italics"/>
                <a:sym typeface="Libre Baskerville Italics"/>
              </a:rPr>
              <a:t>The committee strengthens the Association’s mission by maintaining continuity between current service members and the retiree community. </a:t>
            </a:r>
          </a:p>
        </p:txBody>
      </p:sp>
      <p:sp>
        <p:nvSpPr>
          <p:cNvPr id="7" name="TextBox 7"/>
          <p:cNvSpPr txBox="1"/>
          <p:nvPr/>
        </p:nvSpPr>
        <p:spPr>
          <a:xfrm>
            <a:off x="13158875" y="4149876"/>
            <a:ext cx="3846761" cy="2587503"/>
          </a:xfrm>
          <a:prstGeom prst="rect">
            <a:avLst/>
          </a:prstGeom>
        </p:spPr>
        <p:txBody>
          <a:bodyPr lIns="0" tIns="0" rIns="0" bIns="0" rtlCol="0" anchor="t">
            <a:spAutoFit/>
          </a:bodyPr>
          <a:lstStyle/>
          <a:p>
            <a:pPr algn="l">
              <a:lnSpc>
                <a:spcPts val="3359"/>
              </a:lnSpc>
            </a:pPr>
            <a:r>
              <a:rPr lang="en-US" sz="2400" i="1" dirty="0">
                <a:solidFill>
                  <a:srgbClr val="061313"/>
                </a:solidFill>
                <a:latin typeface="Libre Baskerville Italics"/>
                <a:ea typeface="Libre Baskerville Italics"/>
                <a:cs typeface="Libre Baskerville Italics"/>
                <a:sym typeface="Libre Baskerville Italics"/>
              </a:rPr>
              <a:t>Engagement and outreach, maintain communication, strengthen partnerships, and participation in events sponsored by the EANMNG. </a:t>
            </a:r>
          </a:p>
        </p:txBody>
      </p:sp>
      <p:sp>
        <p:nvSpPr>
          <p:cNvPr id="8" name="TextBox 8"/>
          <p:cNvSpPr txBox="1"/>
          <p:nvPr/>
        </p:nvSpPr>
        <p:spPr>
          <a:xfrm>
            <a:off x="3840480" y="3410092"/>
            <a:ext cx="763288" cy="396240"/>
          </a:xfrm>
          <a:prstGeom prst="rect">
            <a:avLst/>
          </a:prstGeom>
        </p:spPr>
        <p:txBody>
          <a:bodyPr lIns="0" tIns="0" rIns="0" bIns="0" rtlCol="0" anchor="t">
            <a:spAutoFit/>
          </a:bodyPr>
          <a:lstStyle/>
          <a:p>
            <a:pPr algn="ctr">
              <a:lnSpc>
                <a:spcPts val="3359"/>
              </a:lnSpc>
            </a:pPr>
            <a:r>
              <a:rPr lang="en-US" sz="2400" b="1">
                <a:solidFill>
                  <a:srgbClr val="061313"/>
                </a:solidFill>
                <a:latin typeface="Libre Baskerville Bold"/>
                <a:ea typeface="Libre Baskerville Bold"/>
                <a:cs typeface="Libre Baskerville Bold"/>
                <a:sym typeface="Libre Baskerville Bold"/>
              </a:rPr>
              <a:t>1</a:t>
            </a:r>
          </a:p>
        </p:txBody>
      </p:sp>
      <p:grpSp>
        <p:nvGrpSpPr>
          <p:cNvPr id="9" name="Group 9"/>
          <p:cNvGrpSpPr/>
          <p:nvPr/>
        </p:nvGrpSpPr>
        <p:grpSpPr>
          <a:xfrm>
            <a:off x="8380712" y="3245618"/>
            <a:ext cx="763288" cy="763288"/>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9525" cap="sq">
              <a:solidFill>
                <a:srgbClr val="061313"/>
              </a:solidFill>
              <a:prstDash val="solid"/>
              <a:miter/>
            </a:ln>
          </p:spPr>
          <p:txBody>
            <a:bodyPr/>
            <a:lstStyle/>
            <a:p>
              <a:endParaRPr lang="en-US"/>
            </a:p>
          </p:txBody>
        </p:sp>
        <p:sp>
          <p:nvSpPr>
            <p:cNvPr id="11" name="TextBox 11"/>
            <p:cNvSpPr txBox="1"/>
            <p:nvPr/>
          </p:nvSpPr>
          <p:spPr>
            <a:xfrm>
              <a:off x="76200" y="47625"/>
              <a:ext cx="660400" cy="688975"/>
            </a:xfrm>
            <a:prstGeom prst="rect">
              <a:avLst/>
            </a:prstGeom>
          </p:spPr>
          <p:txBody>
            <a:bodyPr lIns="50800" tIns="50800" rIns="50800" bIns="50800" rtlCol="0" anchor="ctr"/>
            <a:lstStyle/>
            <a:p>
              <a:pPr algn="ctr">
                <a:lnSpc>
                  <a:spcPts val="2239"/>
                </a:lnSpc>
              </a:pPr>
              <a:endParaRPr/>
            </a:p>
          </p:txBody>
        </p:sp>
      </p:grpSp>
      <p:sp>
        <p:nvSpPr>
          <p:cNvPr id="12" name="TextBox 12"/>
          <p:cNvSpPr txBox="1"/>
          <p:nvPr/>
        </p:nvSpPr>
        <p:spPr>
          <a:xfrm>
            <a:off x="8380712" y="3410092"/>
            <a:ext cx="763288" cy="396240"/>
          </a:xfrm>
          <a:prstGeom prst="rect">
            <a:avLst/>
          </a:prstGeom>
        </p:spPr>
        <p:txBody>
          <a:bodyPr lIns="0" tIns="0" rIns="0" bIns="0" rtlCol="0" anchor="t">
            <a:spAutoFit/>
          </a:bodyPr>
          <a:lstStyle/>
          <a:p>
            <a:pPr algn="ctr">
              <a:lnSpc>
                <a:spcPts val="3359"/>
              </a:lnSpc>
            </a:pPr>
            <a:r>
              <a:rPr lang="en-US" sz="2400" b="1">
                <a:solidFill>
                  <a:srgbClr val="061313"/>
                </a:solidFill>
                <a:latin typeface="Libre Baskerville Bold"/>
                <a:ea typeface="Libre Baskerville Bold"/>
                <a:cs typeface="Libre Baskerville Bold"/>
                <a:sym typeface="Libre Baskerville Bold"/>
              </a:rPr>
              <a:t>2</a:t>
            </a:r>
          </a:p>
        </p:txBody>
      </p:sp>
      <p:grpSp>
        <p:nvGrpSpPr>
          <p:cNvPr id="13" name="Group 13"/>
          <p:cNvGrpSpPr/>
          <p:nvPr/>
        </p:nvGrpSpPr>
        <p:grpSpPr>
          <a:xfrm>
            <a:off x="12777230" y="3245618"/>
            <a:ext cx="763288" cy="763288"/>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9525" cap="sq">
              <a:solidFill>
                <a:srgbClr val="061313"/>
              </a:solidFill>
              <a:prstDash val="solid"/>
              <a:miter/>
            </a:ln>
          </p:spPr>
          <p:txBody>
            <a:bodyPr/>
            <a:lstStyle/>
            <a:p>
              <a:endParaRPr lang="en-US"/>
            </a:p>
          </p:txBody>
        </p:sp>
        <p:sp>
          <p:nvSpPr>
            <p:cNvPr id="15" name="TextBox 15"/>
            <p:cNvSpPr txBox="1"/>
            <p:nvPr/>
          </p:nvSpPr>
          <p:spPr>
            <a:xfrm>
              <a:off x="76200" y="47625"/>
              <a:ext cx="660400" cy="688975"/>
            </a:xfrm>
            <a:prstGeom prst="rect">
              <a:avLst/>
            </a:prstGeom>
          </p:spPr>
          <p:txBody>
            <a:bodyPr lIns="50800" tIns="50800" rIns="50800" bIns="50800" rtlCol="0" anchor="ctr"/>
            <a:lstStyle/>
            <a:p>
              <a:pPr algn="ctr">
                <a:lnSpc>
                  <a:spcPts val="2239"/>
                </a:lnSpc>
              </a:pPr>
              <a:endParaRPr/>
            </a:p>
          </p:txBody>
        </p:sp>
      </p:grpSp>
      <p:sp>
        <p:nvSpPr>
          <p:cNvPr id="16" name="TextBox 16"/>
          <p:cNvSpPr txBox="1"/>
          <p:nvPr/>
        </p:nvSpPr>
        <p:spPr>
          <a:xfrm>
            <a:off x="12777230" y="3410092"/>
            <a:ext cx="763288" cy="396240"/>
          </a:xfrm>
          <a:prstGeom prst="rect">
            <a:avLst/>
          </a:prstGeom>
        </p:spPr>
        <p:txBody>
          <a:bodyPr lIns="0" tIns="0" rIns="0" bIns="0" rtlCol="0" anchor="t">
            <a:spAutoFit/>
          </a:bodyPr>
          <a:lstStyle/>
          <a:p>
            <a:pPr algn="ctr">
              <a:lnSpc>
                <a:spcPts val="3359"/>
              </a:lnSpc>
            </a:pPr>
            <a:r>
              <a:rPr lang="en-US" sz="2400" b="1">
                <a:solidFill>
                  <a:srgbClr val="061313"/>
                </a:solidFill>
                <a:latin typeface="Libre Baskerville Bold"/>
                <a:ea typeface="Libre Baskerville Bold"/>
                <a:cs typeface="Libre Baskerville Bold"/>
                <a:sym typeface="Libre Baskerville Bold"/>
              </a:rPr>
              <a:t>3</a:t>
            </a:r>
          </a:p>
        </p:txBody>
      </p:sp>
      <p:sp>
        <p:nvSpPr>
          <p:cNvPr id="17" name="TextBox 17"/>
          <p:cNvSpPr txBox="1"/>
          <p:nvPr/>
        </p:nvSpPr>
        <p:spPr>
          <a:xfrm>
            <a:off x="3840480" y="1320360"/>
            <a:ext cx="10607040" cy="1085215"/>
          </a:xfrm>
          <a:prstGeom prst="rect">
            <a:avLst/>
          </a:prstGeom>
        </p:spPr>
        <p:txBody>
          <a:bodyPr lIns="0" tIns="0" rIns="0" bIns="0" rtlCol="0" anchor="t">
            <a:spAutoFit/>
          </a:bodyPr>
          <a:lstStyle/>
          <a:p>
            <a:pPr algn="l">
              <a:lnSpc>
                <a:spcPts val="8959"/>
              </a:lnSpc>
              <a:spcBef>
                <a:spcPct val="0"/>
              </a:spcBef>
            </a:pPr>
            <a:r>
              <a:rPr lang="en-US" sz="6399" b="1">
                <a:solidFill>
                  <a:srgbClr val="061313"/>
                </a:solidFill>
                <a:latin typeface="Libre Baskerville Bold"/>
                <a:ea typeface="Libre Baskerville Bold"/>
                <a:cs typeface="Libre Baskerville Bold"/>
                <a:sym typeface="Libre Baskerville Bold"/>
              </a:rPr>
              <a:t>Overview &amp; Role</a:t>
            </a:r>
          </a:p>
        </p:txBody>
      </p:sp>
      <p:grpSp>
        <p:nvGrpSpPr>
          <p:cNvPr id="18" name="Group 18"/>
          <p:cNvGrpSpPr/>
          <p:nvPr/>
        </p:nvGrpSpPr>
        <p:grpSpPr>
          <a:xfrm>
            <a:off x="0" y="1434660"/>
            <a:ext cx="3008659" cy="970915"/>
            <a:chOff x="0" y="0"/>
            <a:chExt cx="792404" cy="255714"/>
          </a:xfrm>
        </p:grpSpPr>
        <p:sp>
          <p:nvSpPr>
            <p:cNvPr id="19" name="Freeform 19"/>
            <p:cNvSpPr/>
            <p:nvPr/>
          </p:nvSpPr>
          <p:spPr>
            <a:xfrm>
              <a:off x="0" y="0"/>
              <a:ext cx="792404" cy="255714"/>
            </a:xfrm>
            <a:custGeom>
              <a:avLst/>
              <a:gdLst/>
              <a:ahLst/>
              <a:cxnLst/>
              <a:rect l="l" t="t" r="r" b="b"/>
              <a:pathLst>
                <a:path w="792404" h="255714">
                  <a:moveTo>
                    <a:pt x="0" y="0"/>
                  </a:moveTo>
                  <a:lnTo>
                    <a:pt x="792404" y="0"/>
                  </a:lnTo>
                  <a:lnTo>
                    <a:pt x="792404" y="255714"/>
                  </a:lnTo>
                  <a:lnTo>
                    <a:pt x="0" y="255714"/>
                  </a:lnTo>
                  <a:close/>
                </a:path>
              </a:pathLst>
            </a:custGeom>
            <a:solidFill>
              <a:srgbClr val="FFFFFF"/>
            </a:solidFill>
          </p:spPr>
          <p:txBody>
            <a:bodyPr/>
            <a:lstStyle/>
            <a:p>
              <a:endParaRPr lang="en-US"/>
            </a:p>
          </p:txBody>
        </p:sp>
        <p:sp>
          <p:nvSpPr>
            <p:cNvPr id="20" name="TextBox 20"/>
            <p:cNvSpPr txBox="1"/>
            <p:nvPr/>
          </p:nvSpPr>
          <p:spPr>
            <a:xfrm>
              <a:off x="0" y="-38100"/>
              <a:ext cx="792404" cy="293814"/>
            </a:xfrm>
            <a:prstGeom prst="rect">
              <a:avLst/>
            </a:prstGeom>
          </p:spPr>
          <p:txBody>
            <a:bodyPr lIns="50800" tIns="50800" rIns="50800" bIns="50800" rtlCol="0" anchor="ctr"/>
            <a:lstStyle/>
            <a:p>
              <a:pPr algn="ctr">
                <a:lnSpc>
                  <a:spcPts val="2940"/>
                </a:lnSpc>
              </a:pPr>
              <a:endParaRPr/>
            </a:p>
          </p:txBody>
        </p:sp>
      </p:grpSp>
      <p:sp>
        <p:nvSpPr>
          <p:cNvPr id="21" name="TextBox 21"/>
          <p:cNvSpPr txBox="1"/>
          <p:nvPr/>
        </p:nvSpPr>
        <p:spPr>
          <a:xfrm>
            <a:off x="1028700" y="1635638"/>
            <a:ext cx="1979959" cy="264160"/>
          </a:xfrm>
          <a:prstGeom prst="rect">
            <a:avLst/>
          </a:prstGeom>
        </p:spPr>
        <p:txBody>
          <a:bodyPr lIns="0" tIns="0" rIns="0" bIns="0" rtlCol="0" anchor="t">
            <a:spAutoFit/>
          </a:bodyPr>
          <a:lstStyle/>
          <a:p>
            <a:pPr marL="0" lvl="0" indent="0" algn="l">
              <a:lnSpc>
                <a:spcPts val="2239"/>
              </a:lnSpc>
              <a:spcBef>
                <a:spcPct val="0"/>
              </a:spcBef>
            </a:pPr>
            <a:r>
              <a:rPr lang="en-US" sz="1599">
                <a:solidFill>
                  <a:srgbClr val="ADA68E"/>
                </a:solidFill>
                <a:latin typeface="Libre Baskerville"/>
                <a:ea typeface="Libre Baskerville"/>
                <a:cs typeface="Libre Baskerville"/>
                <a:sym typeface="Libre Baskerville"/>
              </a:rPr>
              <a:t>EANMNG</a:t>
            </a:r>
          </a:p>
        </p:txBody>
      </p:sp>
      <p:sp>
        <p:nvSpPr>
          <p:cNvPr id="22" name="Freeform 22"/>
          <p:cNvSpPr/>
          <p:nvPr/>
        </p:nvSpPr>
        <p:spPr>
          <a:xfrm>
            <a:off x="15082255" y="524123"/>
            <a:ext cx="2751349" cy="2751349"/>
          </a:xfrm>
          <a:custGeom>
            <a:avLst/>
            <a:gdLst/>
            <a:ahLst/>
            <a:cxnLst/>
            <a:rect l="l" t="t" r="r" b="b"/>
            <a:pathLst>
              <a:path w="2751349" h="2751349">
                <a:moveTo>
                  <a:pt x="0" y="0"/>
                </a:moveTo>
                <a:lnTo>
                  <a:pt x="2751349" y="0"/>
                </a:lnTo>
                <a:lnTo>
                  <a:pt x="2751349" y="2751349"/>
                </a:lnTo>
                <a:lnTo>
                  <a:pt x="0" y="2751349"/>
                </a:lnTo>
                <a:lnTo>
                  <a:pt x="0" y="0"/>
                </a:lnTo>
                <a:close/>
              </a:path>
            </a:pathLst>
          </a:custGeom>
          <a:blipFill>
            <a:blip r:embed="rId5"/>
            <a:stretch>
              <a:fillRect/>
            </a:stretch>
          </a:blipFill>
        </p:spPr>
        <p:txBody>
          <a:bodyPr/>
          <a:lstStyle/>
          <a:p>
            <a:endParaRPr lang="en-US"/>
          </a:p>
        </p:txBody>
      </p:sp>
      <p:sp>
        <p:nvSpPr>
          <p:cNvPr id="23" name="TextBox 23"/>
          <p:cNvSpPr txBox="1"/>
          <p:nvPr/>
        </p:nvSpPr>
        <p:spPr>
          <a:xfrm>
            <a:off x="4834434" y="3410092"/>
            <a:ext cx="1858852" cy="396240"/>
          </a:xfrm>
          <a:prstGeom prst="rect">
            <a:avLst/>
          </a:prstGeom>
        </p:spPr>
        <p:txBody>
          <a:bodyPr lIns="0" tIns="0" rIns="0" bIns="0" rtlCol="0" anchor="t">
            <a:spAutoFit/>
          </a:bodyPr>
          <a:lstStyle/>
          <a:p>
            <a:pPr algn="l">
              <a:lnSpc>
                <a:spcPts val="3359"/>
              </a:lnSpc>
            </a:pPr>
            <a:r>
              <a:rPr lang="en-US" sz="2400">
                <a:solidFill>
                  <a:srgbClr val="061313"/>
                </a:solidFill>
                <a:latin typeface="Libre Baskerville"/>
                <a:ea typeface="Libre Baskerville"/>
                <a:cs typeface="Libre Baskerville"/>
                <a:sym typeface="Libre Baskerville"/>
              </a:rPr>
              <a:t>Mission</a:t>
            </a:r>
          </a:p>
        </p:txBody>
      </p:sp>
      <p:sp>
        <p:nvSpPr>
          <p:cNvPr id="24" name="TextBox 24"/>
          <p:cNvSpPr txBox="1"/>
          <p:nvPr/>
        </p:nvSpPr>
        <p:spPr>
          <a:xfrm>
            <a:off x="9302898" y="3410092"/>
            <a:ext cx="3870341" cy="396240"/>
          </a:xfrm>
          <a:prstGeom prst="rect">
            <a:avLst/>
          </a:prstGeom>
        </p:spPr>
        <p:txBody>
          <a:bodyPr lIns="0" tIns="0" rIns="0" bIns="0" rtlCol="0" anchor="t">
            <a:spAutoFit/>
          </a:bodyPr>
          <a:lstStyle/>
          <a:p>
            <a:pPr algn="l">
              <a:lnSpc>
                <a:spcPts val="3359"/>
              </a:lnSpc>
            </a:pPr>
            <a:r>
              <a:rPr lang="en-US" sz="2400">
                <a:solidFill>
                  <a:srgbClr val="061313"/>
                </a:solidFill>
                <a:latin typeface="Libre Baskerville"/>
                <a:ea typeface="Libre Baskerville"/>
                <a:cs typeface="Libre Baskerville"/>
                <a:sym typeface="Libre Baskerville"/>
              </a:rPr>
              <a:t>Serving Members</a:t>
            </a:r>
          </a:p>
        </p:txBody>
      </p:sp>
      <p:sp>
        <p:nvSpPr>
          <p:cNvPr id="25" name="TextBox 25"/>
          <p:cNvSpPr txBox="1"/>
          <p:nvPr/>
        </p:nvSpPr>
        <p:spPr>
          <a:xfrm>
            <a:off x="13718800" y="3410092"/>
            <a:ext cx="3385714" cy="396240"/>
          </a:xfrm>
          <a:prstGeom prst="rect">
            <a:avLst/>
          </a:prstGeom>
        </p:spPr>
        <p:txBody>
          <a:bodyPr lIns="0" tIns="0" rIns="0" bIns="0" rtlCol="0" anchor="t">
            <a:spAutoFit/>
          </a:bodyPr>
          <a:lstStyle/>
          <a:p>
            <a:pPr algn="l">
              <a:lnSpc>
                <a:spcPts val="3359"/>
              </a:lnSpc>
            </a:pPr>
            <a:r>
              <a:rPr lang="en-US" sz="2400">
                <a:solidFill>
                  <a:srgbClr val="061313"/>
                </a:solidFill>
                <a:latin typeface="Libre Baskerville"/>
                <a:ea typeface="Libre Baskerville"/>
                <a:cs typeface="Libre Baskerville"/>
                <a:sym typeface="Libre Baskerville"/>
              </a:rPr>
              <a:t>Goals</a:t>
            </a:r>
          </a:p>
        </p:txBody>
      </p:sp>
      <p:pic>
        <p:nvPicPr>
          <p:cNvPr id="27" name="Recorded Sound">
            <a:hlinkClick r:id="" action="ppaction://media"/>
            <a:extLst>
              <a:ext uri="{FF2B5EF4-FFF2-40B4-BE49-F238E27FC236}">
                <a16:creationId xmlns:a16="http://schemas.microsoft.com/office/drawing/2014/main" id="{C1419EA6-E234-453C-256E-9CC9DC1977F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051529" y="8005196"/>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7169"/>
    </mc:Choice>
    <mc:Fallback>
      <p:transition spd="slow" advTm="77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518"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5F3EC"/>
        </a:solidFill>
        <a:effectLst/>
      </p:bgPr>
    </p:bg>
    <p:spTree>
      <p:nvGrpSpPr>
        <p:cNvPr id="1" name=""/>
        <p:cNvGrpSpPr/>
        <p:nvPr/>
      </p:nvGrpSpPr>
      <p:grpSpPr>
        <a:xfrm>
          <a:off x="0" y="0"/>
          <a:ext cx="0" cy="0"/>
          <a:chOff x="0" y="0"/>
          <a:chExt cx="0" cy="0"/>
        </a:xfrm>
      </p:grpSpPr>
      <p:sp>
        <p:nvSpPr>
          <p:cNvPr id="2" name="TextBox 2"/>
          <p:cNvSpPr txBox="1"/>
          <p:nvPr/>
        </p:nvSpPr>
        <p:spPr>
          <a:xfrm>
            <a:off x="3840480" y="1320360"/>
            <a:ext cx="10607040" cy="1085215"/>
          </a:xfrm>
          <a:prstGeom prst="rect">
            <a:avLst/>
          </a:prstGeom>
        </p:spPr>
        <p:txBody>
          <a:bodyPr lIns="0" tIns="0" rIns="0" bIns="0" rtlCol="0" anchor="t">
            <a:spAutoFit/>
          </a:bodyPr>
          <a:lstStyle/>
          <a:p>
            <a:pPr algn="l">
              <a:lnSpc>
                <a:spcPts val="8959"/>
              </a:lnSpc>
              <a:spcBef>
                <a:spcPct val="0"/>
              </a:spcBef>
            </a:pPr>
            <a:r>
              <a:rPr lang="en-US" sz="6399" b="1">
                <a:solidFill>
                  <a:srgbClr val="061313"/>
                </a:solidFill>
                <a:latin typeface="Libre Baskerville Bold"/>
                <a:ea typeface="Libre Baskerville Bold"/>
                <a:cs typeface="Libre Baskerville Bold"/>
                <a:sym typeface="Libre Baskerville Bold"/>
              </a:rPr>
              <a:t>Member Benefits</a:t>
            </a:r>
          </a:p>
        </p:txBody>
      </p:sp>
      <p:sp>
        <p:nvSpPr>
          <p:cNvPr id="3" name="TextBox 3"/>
          <p:cNvSpPr txBox="1"/>
          <p:nvPr/>
        </p:nvSpPr>
        <p:spPr>
          <a:xfrm>
            <a:off x="3008659" y="3295792"/>
            <a:ext cx="13418820" cy="3459537"/>
          </a:xfrm>
          <a:prstGeom prst="rect">
            <a:avLst/>
          </a:prstGeom>
        </p:spPr>
        <p:txBody>
          <a:bodyPr lIns="0" tIns="0" rIns="0" bIns="0" rtlCol="0" anchor="t">
            <a:spAutoFit/>
          </a:bodyPr>
          <a:lstStyle/>
          <a:p>
            <a:pPr algn="l">
              <a:lnSpc>
                <a:spcPts val="3359"/>
              </a:lnSpc>
            </a:pPr>
            <a:r>
              <a:rPr lang="en-US" sz="2400" dirty="0">
                <a:solidFill>
                  <a:srgbClr val="061313"/>
                </a:solidFill>
                <a:latin typeface="Libre Baskerville"/>
                <a:ea typeface="Libre Baskerville"/>
                <a:cs typeface="Libre Baskerville"/>
                <a:sym typeface="Libre Baskerville"/>
              </a:rPr>
              <a:t>Each EANMNG committee exists to provide meaningful value to our members. Through its unique focus, this committee supports members through the following:</a:t>
            </a:r>
          </a:p>
          <a:p>
            <a:pPr algn="l">
              <a:lnSpc>
                <a:spcPts val="3359"/>
              </a:lnSpc>
            </a:pPr>
            <a:endParaRPr lang="en-US" sz="2400" dirty="0">
              <a:solidFill>
                <a:srgbClr val="061313"/>
              </a:solidFill>
              <a:latin typeface="Libre Baskerville"/>
              <a:ea typeface="Libre Baskerville"/>
              <a:cs typeface="Libre Baskerville"/>
              <a:sym typeface="Libre Baskerville"/>
            </a:endParaRP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Advocacy for Retirees</a:t>
            </a: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Communication and Outreach</a:t>
            </a: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Event Support and Engagement</a:t>
            </a: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Resource and Information</a:t>
            </a: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Preservation and Legacy</a:t>
            </a:r>
          </a:p>
        </p:txBody>
      </p:sp>
      <p:grpSp>
        <p:nvGrpSpPr>
          <p:cNvPr id="4" name="Group 4"/>
          <p:cNvGrpSpPr/>
          <p:nvPr/>
        </p:nvGrpSpPr>
        <p:grpSpPr>
          <a:xfrm>
            <a:off x="0" y="1434660"/>
            <a:ext cx="3008659" cy="970915"/>
            <a:chOff x="0" y="0"/>
            <a:chExt cx="792404" cy="255714"/>
          </a:xfrm>
        </p:grpSpPr>
        <p:sp>
          <p:nvSpPr>
            <p:cNvPr id="5" name="Freeform 5"/>
            <p:cNvSpPr/>
            <p:nvPr/>
          </p:nvSpPr>
          <p:spPr>
            <a:xfrm>
              <a:off x="0" y="0"/>
              <a:ext cx="792404" cy="255714"/>
            </a:xfrm>
            <a:custGeom>
              <a:avLst/>
              <a:gdLst/>
              <a:ahLst/>
              <a:cxnLst/>
              <a:rect l="l" t="t" r="r" b="b"/>
              <a:pathLst>
                <a:path w="792404" h="255714">
                  <a:moveTo>
                    <a:pt x="0" y="0"/>
                  </a:moveTo>
                  <a:lnTo>
                    <a:pt x="792404" y="0"/>
                  </a:lnTo>
                  <a:lnTo>
                    <a:pt x="792404" y="255714"/>
                  </a:lnTo>
                  <a:lnTo>
                    <a:pt x="0" y="255714"/>
                  </a:lnTo>
                  <a:close/>
                </a:path>
              </a:pathLst>
            </a:custGeom>
            <a:solidFill>
              <a:srgbClr val="FFFFFF"/>
            </a:solidFill>
          </p:spPr>
          <p:txBody>
            <a:bodyPr/>
            <a:lstStyle/>
            <a:p>
              <a:endParaRPr lang="en-US"/>
            </a:p>
          </p:txBody>
        </p:sp>
        <p:sp>
          <p:nvSpPr>
            <p:cNvPr id="6" name="TextBox 6"/>
            <p:cNvSpPr txBox="1"/>
            <p:nvPr/>
          </p:nvSpPr>
          <p:spPr>
            <a:xfrm>
              <a:off x="0" y="-38100"/>
              <a:ext cx="792404" cy="293814"/>
            </a:xfrm>
            <a:prstGeom prst="rect">
              <a:avLst/>
            </a:prstGeom>
          </p:spPr>
          <p:txBody>
            <a:bodyPr lIns="50800" tIns="50800" rIns="50800" bIns="50800" rtlCol="0" anchor="ctr"/>
            <a:lstStyle/>
            <a:p>
              <a:pPr algn="ctr">
                <a:lnSpc>
                  <a:spcPts val="2940"/>
                </a:lnSpc>
              </a:pPr>
              <a:endParaRPr/>
            </a:p>
          </p:txBody>
        </p:sp>
      </p:grpSp>
      <p:sp>
        <p:nvSpPr>
          <p:cNvPr id="7" name="TextBox 7"/>
          <p:cNvSpPr txBox="1"/>
          <p:nvPr/>
        </p:nvSpPr>
        <p:spPr>
          <a:xfrm>
            <a:off x="1028700" y="1635638"/>
            <a:ext cx="1979959" cy="264160"/>
          </a:xfrm>
          <a:prstGeom prst="rect">
            <a:avLst/>
          </a:prstGeom>
        </p:spPr>
        <p:txBody>
          <a:bodyPr lIns="0" tIns="0" rIns="0" bIns="0" rtlCol="0" anchor="t">
            <a:spAutoFit/>
          </a:bodyPr>
          <a:lstStyle/>
          <a:p>
            <a:pPr marL="0" lvl="0" indent="0" algn="l">
              <a:lnSpc>
                <a:spcPts val="2239"/>
              </a:lnSpc>
              <a:spcBef>
                <a:spcPct val="0"/>
              </a:spcBef>
            </a:pPr>
            <a:r>
              <a:rPr lang="en-US" sz="1599">
                <a:solidFill>
                  <a:srgbClr val="ADA68E"/>
                </a:solidFill>
                <a:latin typeface="Libre Baskerville"/>
                <a:ea typeface="Libre Baskerville"/>
                <a:cs typeface="Libre Baskerville"/>
                <a:sym typeface="Libre Baskerville"/>
              </a:rPr>
              <a:t>EANMNG</a:t>
            </a:r>
          </a:p>
        </p:txBody>
      </p:sp>
      <p:sp>
        <p:nvSpPr>
          <p:cNvPr id="8" name="Freeform 8"/>
          <p:cNvSpPr/>
          <p:nvPr/>
        </p:nvSpPr>
        <p:spPr>
          <a:xfrm>
            <a:off x="15203787" y="544443"/>
            <a:ext cx="2751349" cy="2751349"/>
          </a:xfrm>
          <a:custGeom>
            <a:avLst/>
            <a:gdLst/>
            <a:ahLst/>
            <a:cxnLst/>
            <a:rect l="l" t="t" r="r" b="b"/>
            <a:pathLst>
              <a:path w="2751349" h="2751349">
                <a:moveTo>
                  <a:pt x="0" y="0"/>
                </a:moveTo>
                <a:lnTo>
                  <a:pt x="2751349" y="0"/>
                </a:lnTo>
                <a:lnTo>
                  <a:pt x="2751349" y="2751349"/>
                </a:lnTo>
                <a:lnTo>
                  <a:pt x="0" y="2751349"/>
                </a:lnTo>
                <a:lnTo>
                  <a:pt x="0" y="0"/>
                </a:lnTo>
                <a:close/>
              </a:path>
            </a:pathLst>
          </a:custGeom>
          <a:blipFill>
            <a:blip r:embed="rId5"/>
            <a:stretch>
              <a:fillRect/>
            </a:stretch>
          </a:blipFill>
        </p:spPr>
        <p:txBody>
          <a:bodyPr/>
          <a:lstStyle/>
          <a:p>
            <a:endParaRPr lang="en-US"/>
          </a:p>
        </p:txBody>
      </p:sp>
      <p:pic>
        <p:nvPicPr>
          <p:cNvPr id="9" name="Recorded Sound">
            <a:hlinkClick r:id="" action="ppaction://media"/>
            <a:extLst>
              <a:ext uri="{FF2B5EF4-FFF2-40B4-BE49-F238E27FC236}">
                <a16:creationId xmlns:a16="http://schemas.microsoft.com/office/drawing/2014/main" id="{8954260F-CB64-0BDC-8AD1-F988A75982E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5773400" y="7948123"/>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1633"/>
    </mc:Choice>
    <mc:Fallback>
      <p:transition spd="slow" advTm="616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633"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9"/>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5F3EC"/>
        </a:solidFill>
        <a:effectLst/>
      </p:bgPr>
    </p:bg>
    <p:spTree>
      <p:nvGrpSpPr>
        <p:cNvPr id="1" name=""/>
        <p:cNvGrpSpPr/>
        <p:nvPr/>
      </p:nvGrpSpPr>
      <p:grpSpPr>
        <a:xfrm>
          <a:off x="0" y="0"/>
          <a:ext cx="0" cy="0"/>
          <a:chOff x="0" y="0"/>
          <a:chExt cx="0" cy="0"/>
        </a:xfrm>
      </p:grpSpPr>
      <p:grpSp>
        <p:nvGrpSpPr>
          <p:cNvPr id="11" name="Group 11"/>
          <p:cNvGrpSpPr/>
          <p:nvPr/>
        </p:nvGrpSpPr>
        <p:grpSpPr>
          <a:xfrm>
            <a:off x="0" y="1434660"/>
            <a:ext cx="3008659" cy="970915"/>
            <a:chOff x="0" y="0"/>
            <a:chExt cx="792404" cy="255714"/>
          </a:xfrm>
        </p:grpSpPr>
        <p:sp>
          <p:nvSpPr>
            <p:cNvPr id="12" name="Freeform 12"/>
            <p:cNvSpPr/>
            <p:nvPr/>
          </p:nvSpPr>
          <p:spPr>
            <a:xfrm>
              <a:off x="0" y="0"/>
              <a:ext cx="792404" cy="255714"/>
            </a:xfrm>
            <a:custGeom>
              <a:avLst/>
              <a:gdLst/>
              <a:ahLst/>
              <a:cxnLst/>
              <a:rect l="l" t="t" r="r" b="b"/>
              <a:pathLst>
                <a:path w="792404" h="255714">
                  <a:moveTo>
                    <a:pt x="0" y="0"/>
                  </a:moveTo>
                  <a:lnTo>
                    <a:pt x="792404" y="0"/>
                  </a:lnTo>
                  <a:lnTo>
                    <a:pt x="792404" y="255714"/>
                  </a:lnTo>
                  <a:lnTo>
                    <a:pt x="0" y="255714"/>
                  </a:lnTo>
                  <a:close/>
                </a:path>
              </a:pathLst>
            </a:custGeom>
            <a:solidFill>
              <a:srgbClr val="FFFFFF"/>
            </a:solidFill>
          </p:spPr>
          <p:txBody>
            <a:bodyPr/>
            <a:lstStyle/>
            <a:p>
              <a:endParaRPr lang="en-US"/>
            </a:p>
          </p:txBody>
        </p:sp>
        <p:sp>
          <p:nvSpPr>
            <p:cNvPr id="13" name="TextBox 13"/>
            <p:cNvSpPr txBox="1"/>
            <p:nvPr/>
          </p:nvSpPr>
          <p:spPr>
            <a:xfrm>
              <a:off x="0" y="-38100"/>
              <a:ext cx="792404" cy="293814"/>
            </a:xfrm>
            <a:prstGeom prst="rect">
              <a:avLst/>
            </a:prstGeom>
          </p:spPr>
          <p:txBody>
            <a:bodyPr lIns="50800" tIns="50800" rIns="50800" bIns="50800" rtlCol="0" anchor="ctr"/>
            <a:lstStyle/>
            <a:p>
              <a:pPr algn="ctr">
                <a:lnSpc>
                  <a:spcPts val="2940"/>
                </a:lnSpc>
              </a:pPr>
              <a:endParaRPr/>
            </a:p>
          </p:txBody>
        </p:sp>
      </p:grpSp>
      <p:sp>
        <p:nvSpPr>
          <p:cNvPr id="14" name="TextBox 14"/>
          <p:cNvSpPr txBox="1"/>
          <p:nvPr/>
        </p:nvSpPr>
        <p:spPr>
          <a:xfrm>
            <a:off x="3840480" y="4221522"/>
            <a:ext cx="5836920" cy="3459537"/>
          </a:xfrm>
          <a:prstGeom prst="rect">
            <a:avLst/>
          </a:prstGeom>
        </p:spPr>
        <p:txBody>
          <a:bodyPr wrap="square" lIns="0" tIns="0" rIns="0" bIns="0" rtlCol="0" anchor="t">
            <a:spAutoFit/>
          </a:bodyPr>
          <a:lstStyle/>
          <a:p>
            <a:pPr algn="l">
              <a:lnSpc>
                <a:spcPts val="3359"/>
              </a:lnSpc>
            </a:pPr>
            <a:r>
              <a:rPr lang="en-US" sz="2400" dirty="0">
                <a:solidFill>
                  <a:srgbClr val="061313"/>
                </a:solidFill>
                <a:latin typeface="Libre Baskerville"/>
                <a:ea typeface="Libre Baskerville"/>
                <a:cs typeface="Libre Baskerville"/>
                <a:sym typeface="Libre Baskerville"/>
              </a:rPr>
              <a:t>The following are the upcoming events and activities for our members:</a:t>
            </a:r>
          </a:p>
          <a:p>
            <a:pPr algn="l">
              <a:lnSpc>
                <a:spcPts val="3359"/>
              </a:lnSpc>
            </a:pPr>
            <a:endParaRPr lang="en-US" sz="2400" dirty="0">
              <a:solidFill>
                <a:srgbClr val="061313"/>
              </a:solidFill>
              <a:latin typeface="Libre Baskerville"/>
              <a:ea typeface="Libre Baskerville"/>
              <a:cs typeface="Libre Baskerville"/>
              <a:sym typeface="Libre Baskerville"/>
            </a:endParaRP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Coffee and Pi – Las Cruces</a:t>
            </a: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Coffee and Pi – Farmington</a:t>
            </a: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Coffee and Pi – Albuquerque</a:t>
            </a:r>
          </a:p>
          <a:p>
            <a:pPr marL="518160" lvl="1" indent="-259080" algn="l">
              <a:lnSpc>
                <a:spcPts val="3359"/>
              </a:lnSpc>
              <a:buFont typeface="Arial"/>
              <a:buChar char="•"/>
            </a:pPr>
            <a:endParaRPr lang="en-US" sz="2400" i="1" dirty="0">
              <a:solidFill>
                <a:srgbClr val="061313"/>
              </a:solidFill>
              <a:latin typeface="Libre Baskerville Italics"/>
              <a:ea typeface="Libre Baskerville Italics"/>
              <a:cs typeface="Libre Baskerville Italics"/>
              <a:sym typeface="Libre Baskerville Italics"/>
            </a:endParaRPr>
          </a:p>
        </p:txBody>
      </p:sp>
      <p:sp>
        <p:nvSpPr>
          <p:cNvPr id="15" name="TextBox 15"/>
          <p:cNvSpPr txBox="1"/>
          <p:nvPr/>
        </p:nvSpPr>
        <p:spPr>
          <a:xfrm>
            <a:off x="3840480" y="1320360"/>
            <a:ext cx="10607040" cy="1085215"/>
          </a:xfrm>
          <a:prstGeom prst="rect">
            <a:avLst/>
          </a:prstGeom>
        </p:spPr>
        <p:txBody>
          <a:bodyPr lIns="0" tIns="0" rIns="0" bIns="0" rtlCol="0" anchor="t">
            <a:spAutoFit/>
          </a:bodyPr>
          <a:lstStyle/>
          <a:p>
            <a:pPr algn="l">
              <a:lnSpc>
                <a:spcPts val="8959"/>
              </a:lnSpc>
              <a:spcBef>
                <a:spcPct val="0"/>
              </a:spcBef>
            </a:pPr>
            <a:r>
              <a:rPr lang="en-US" sz="6399" b="1">
                <a:solidFill>
                  <a:srgbClr val="061313"/>
                </a:solidFill>
                <a:latin typeface="Libre Baskerville Bold"/>
                <a:ea typeface="Libre Baskerville Bold"/>
                <a:cs typeface="Libre Baskerville Bold"/>
                <a:sym typeface="Libre Baskerville Bold"/>
              </a:rPr>
              <a:t>Programs &amp; Initiatives</a:t>
            </a:r>
          </a:p>
        </p:txBody>
      </p:sp>
      <p:sp>
        <p:nvSpPr>
          <p:cNvPr id="16" name="TextBox 16"/>
          <p:cNvSpPr txBox="1"/>
          <p:nvPr/>
        </p:nvSpPr>
        <p:spPr>
          <a:xfrm>
            <a:off x="3840480" y="3535638"/>
            <a:ext cx="3846761" cy="396240"/>
          </a:xfrm>
          <a:prstGeom prst="rect">
            <a:avLst/>
          </a:prstGeom>
        </p:spPr>
        <p:txBody>
          <a:bodyPr lIns="0" tIns="0" rIns="0" bIns="0" rtlCol="0" anchor="t">
            <a:spAutoFit/>
          </a:bodyPr>
          <a:lstStyle/>
          <a:p>
            <a:pPr algn="l">
              <a:lnSpc>
                <a:spcPts val="3359"/>
              </a:lnSpc>
            </a:pPr>
            <a:r>
              <a:rPr lang="en-US" sz="2400" b="1" dirty="0">
                <a:solidFill>
                  <a:srgbClr val="061313"/>
                </a:solidFill>
                <a:latin typeface="Libre Baskerville Bold"/>
                <a:ea typeface="Libre Baskerville Bold"/>
                <a:cs typeface="Libre Baskerville Bold"/>
                <a:sym typeface="Libre Baskerville Bold"/>
              </a:rPr>
              <a:t>Upcoming Events</a:t>
            </a:r>
          </a:p>
        </p:txBody>
      </p:sp>
      <p:sp>
        <p:nvSpPr>
          <p:cNvPr id="18" name="TextBox 18"/>
          <p:cNvSpPr txBox="1"/>
          <p:nvPr/>
        </p:nvSpPr>
        <p:spPr>
          <a:xfrm>
            <a:off x="1028700" y="1635638"/>
            <a:ext cx="1979959" cy="264160"/>
          </a:xfrm>
          <a:prstGeom prst="rect">
            <a:avLst/>
          </a:prstGeom>
        </p:spPr>
        <p:txBody>
          <a:bodyPr lIns="0" tIns="0" rIns="0" bIns="0" rtlCol="0" anchor="t">
            <a:spAutoFit/>
          </a:bodyPr>
          <a:lstStyle/>
          <a:p>
            <a:pPr marL="0" lvl="0" indent="0" algn="l">
              <a:lnSpc>
                <a:spcPts val="2239"/>
              </a:lnSpc>
              <a:spcBef>
                <a:spcPct val="0"/>
              </a:spcBef>
            </a:pPr>
            <a:r>
              <a:rPr lang="en-US" sz="1599">
                <a:solidFill>
                  <a:srgbClr val="ADA68E"/>
                </a:solidFill>
                <a:latin typeface="Libre Baskerville"/>
                <a:ea typeface="Libre Baskerville"/>
                <a:cs typeface="Libre Baskerville"/>
                <a:sym typeface="Libre Baskerville"/>
              </a:rPr>
              <a:t>EANMNG</a:t>
            </a:r>
          </a:p>
        </p:txBody>
      </p:sp>
      <p:sp>
        <p:nvSpPr>
          <p:cNvPr id="19" name="Freeform 19"/>
          <p:cNvSpPr/>
          <p:nvPr/>
        </p:nvSpPr>
        <p:spPr>
          <a:xfrm>
            <a:off x="14949366" y="524123"/>
            <a:ext cx="2751349" cy="2751349"/>
          </a:xfrm>
          <a:custGeom>
            <a:avLst/>
            <a:gdLst/>
            <a:ahLst/>
            <a:cxnLst/>
            <a:rect l="l" t="t" r="r" b="b"/>
            <a:pathLst>
              <a:path w="2751349" h="2751349">
                <a:moveTo>
                  <a:pt x="0" y="0"/>
                </a:moveTo>
                <a:lnTo>
                  <a:pt x="2751349" y="0"/>
                </a:lnTo>
                <a:lnTo>
                  <a:pt x="2751349" y="2751349"/>
                </a:lnTo>
                <a:lnTo>
                  <a:pt x="0" y="2751349"/>
                </a:lnTo>
                <a:lnTo>
                  <a:pt x="0" y="0"/>
                </a:lnTo>
                <a:close/>
              </a:path>
            </a:pathLst>
          </a:custGeom>
          <a:blipFill>
            <a:blip r:embed="rId5"/>
            <a:stretch>
              <a:fillRect/>
            </a:stretch>
          </a:blipFill>
        </p:spPr>
        <p:txBody>
          <a:bodyPr/>
          <a:lstStyle/>
          <a:p>
            <a:endParaRPr lang="en-US"/>
          </a:p>
        </p:txBody>
      </p:sp>
      <p:sp>
        <p:nvSpPr>
          <p:cNvPr id="2" name="TextBox 16">
            <a:extLst>
              <a:ext uri="{FF2B5EF4-FFF2-40B4-BE49-F238E27FC236}">
                <a16:creationId xmlns:a16="http://schemas.microsoft.com/office/drawing/2014/main" id="{2590A9F7-E2D2-9AA4-3A3D-FAC7F243C978}"/>
              </a:ext>
            </a:extLst>
          </p:cNvPr>
          <p:cNvSpPr txBox="1"/>
          <p:nvPr/>
        </p:nvSpPr>
        <p:spPr>
          <a:xfrm>
            <a:off x="9642764" y="3535638"/>
            <a:ext cx="3846761" cy="407419"/>
          </a:xfrm>
          <a:prstGeom prst="rect">
            <a:avLst/>
          </a:prstGeom>
        </p:spPr>
        <p:txBody>
          <a:bodyPr lIns="0" tIns="0" rIns="0" bIns="0" rtlCol="0" anchor="t">
            <a:spAutoFit/>
          </a:bodyPr>
          <a:lstStyle/>
          <a:p>
            <a:pPr algn="l">
              <a:lnSpc>
                <a:spcPts val="3359"/>
              </a:lnSpc>
            </a:pPr>
            <a:r>
              <a:rPr lang="en-US" sz="2400" b="1" dirty="0">
                <a:solidFill>
                  <a:srgbClr val="061313"/>
                </a:solidFill>
                <a:latin typeface="Libre Baskerville Bold"/>
                <a:ea typeface="Libre Baskerville Bold"/>
                <a:cs typeface="Libre Baskerville Bold"/>
                <a:sym typeface="Libre Baskerville Bold"/>
              </a:rPr>
              <a:t>Initiatives</a:t>
            </a:r>
          </a:p>
        </p:txBody>
      </p:sp>
      <p:sp>
        <p:nvSpPr>
          <p:cNvPr id="3" name="TextBox 14">
            <a:extLst>
              <a:ext uri="{FF2B5EF4-FFF2-40B4-BE49-F238E27FC236}">
                <a16:creationId xmlns:a16="http://schemas.microsoft.com/office/drawing/2014/main" id="{5606207C-CB7B-16D4-4620-D152E3B6F1C6}"/>
              </a:ext>
            </a:extLst>
          </p:cNvPr>
          <p:cNvSpPr txBox="1"/>
          <p:nvPr/>
        </p:nvSpPr>
        <p:spPr>
          <a:xfrm>
            <a:off x="9615055" y="4297859"/>
            <a:ext cx="5836920" cy="2587503"/>
          </a:xfrm>
          <a:prstGeom prst="rect">
            <a:avLst/>
          </a:prstGeom>
        </p:spPr>
        <p:txBody>
          <a:bodyPr wrap="square" lIns="0" tIns="0" rIns="0" bIns="0" rtlCol="0" anchor="t">
            <a:spAutoFit/>
          </a:bodyPr>
          <a:lstStyle/>
          <a:p>
            <a:pPr algn="l">
              <a:lnSpc>
                <a:spcPts val="3359"/>
              </a:lnSpc>
            </a:pPr>
            <a:r>
              <a:rPr lang="en-US" sz="2400" dirty="0">
                <a:solidFill>
                  <a:srgbClr val="061313"/>
                </a:solidFill>
                <a:latin typeface="Libre Baskerville"/>
                <a:ea typeface="Libre Baskerville"/>
                <a:cs typeface="Libre Baskerville"/>
                <a:sym typeface="Libre Baskerville"/>
              </a:rPr>
              <a:t>The following are the initiatives that the retiree committee is working:</a:t>
            </a:r>
          </a:p>
          <a:p>
            <a:pPr algn="l">
              <a:lnSpc>
                <a:spcPts val="3359"/>
              </a:lnSpc>
            </a:pPr>
            <a:endParaRPr lang="en-US" sz="2400" dirty="0">
              <a:solidFill>
                <a:srgbClr val="061313"/>
              </a:solidFill>
              <a:latin typeface="Libre Baskerville"/>
              <a:ea typeface="Libre Baskerville"/>
              <a:cs typeface="Libre Baskerville"/>
              <a:sym typeface="Libre Baskerville"/>
            </a:endParaRP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Retiree Welcome packets</a:t>
            </a: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Retiree Communications</a:t>
            </a:r>
          </a:p>
          <a:p>
            <a:pPr marL="518160" lvl="1" indent="-259080" algn="l">
              <a:lnSpc>
                <a:spcPts val="3359"/>
              </a:lnSpc>
              <a:buFont typeface="Arial"/>
              <a:buChar char="•"/>
            </a:pPr>
            <a:endParaRPr lang="en-US" sz="2400" i="1" dirty="0">
              <a:solidFill>
                <a:srgbClr val="061313"/>
              </a:solidFill>
              <a:latin typeface="Libre Baskerville Italics"/>
              <a:ea typeface="Libre Baskerville Italics"/>
              <a:cs typeface="Libre Baskerville Italics"/>
              <a:sym typeface="Libre Baskerville Italics"/>
            </a:endParaRPr>
          </a:p>
        </p:txBody>
      </p:sp>
      <p:pic>
        <p:nvPicPr>
          <p:cNvPr id="4" name="Recorded Sound">
            <a:hlinkClick r:id="" action="ppaction://media"/>
            <a:extLst>
              <a:ext uri="{FF2B5EF4-FFF2-40B4-BE49-F238E27FC236}">
                <a16:creationId xmlns:a16="http://schemas.microsoft.com/office/drawing/2014/main" id="{8AEAA185-EAB4-72A4-0195-0FFA5BCEDDC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5697200" y="7703919"/>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8099"/>
    </mc:Choice>
    <mc:Fallback>
      <p:transition spd="slow" advTm="680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809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5F3EC"/>
        </a:solidFill>
        <a:effectLst/>
      </p:bgPr>
    </p:bg>
    <p:spTree>
      <p:nvGrpSpPr>
        <p:cNvPr id="1" name=""/>
        <p:cNvGrpSpPr/>
        <p:nvPr/>
      </p:nvGrpSpPr>
      <p:grpSpPr>
        <a:xfrm>
          <a:off x="0" y="0"/>
          <a:ext cx="0" cy="0"/>
          <a:chOff x="0" y="0"/>
          <a:chExt cx="0" cy="0"/>
        </a:xfrm>
      </p:grpSpPr>
      <p:grpSp>
        <p:nvGrpSpPr>
          <p:cNvPr id="2" name="Group 2"/>
          <p:cNvGrpSpPr/>
          <p:nvPr/>
        </p:nvGrpSpPr>
        <p:grpSpPr>
          <a:xfrm>
            <a:off x="0" y="1434660"/>
            <a:ext cx="3008659" cy="970915"/>
            <a:chOff x="0" y="0"/>
            <a:chExt cx="792404" cy="255714"/>
          </a:xfrm>
        </p:grpSpPr>
        <p:sp>
          <p:nvSpPr>
            <p:cNvPr id="3" name="Freeform 3"/>
            <p:cNvSpPr/>
            <p:nvPr/>
          </p:nvSpPr>
          <p:spPr>
            <a:xfrm>
              <a:off x="0" y="0"/>
              <a:ext cx="792404" cy="255714"/>
            </a:xfrm>
            <a:custGeom>
              <a:avLst/>
              <a:gdLst/>
              <a:ahLst/>
              <a:cxnLst/>
              <a:rect l="l" t="t" r="r" b="b"/>
              <a:pathLst>
                <a:path w="792404" h="255714">
                  <a:moveTo>
                    <a:pt x="0" y="0"/>
                  </a:moveTo>
                  <a:lnTo>
                    <a:pt x="792404" y="0"/>
                  </a:lnTo>
                  <a:lnTo>
                    <a:pt x="792404" y="255714"/>
                  </a:lnTo>
                  <a:lnTo>
                    <a:pt x="0" y="255714"/>
                  </a:lnTo>
                  <a:close/>
                </a:path>
              </a:pathLst>
            </a:custGeom>
            <a:solidFill>
              <a:srgbClr val="FFFFFF"/>
            </a:solidFill>
          </p:spPr>
          <p:txBody>
            <a:bodyPr/>
            <a:lstStyle/>
            <a:p>
              <a:endParaRPr lang="en-US"/>
            </a:p>
          </p:txBody>
        </p:sp>
        <p:sp>
          <p:nvSpPr>
            <p:cNvPr id="4" name="TextBox 4"/>
            <p:cNvSpPr txBox="1"/>
            <p:nvPr/>
          </p:nvSpPr>
          <p:spPr>
            <a:xfrm>
              <a:off x="0" y="-38100"/>
              <a:ext cx="792404" cy="293814"/>
            </a:xfrm>
            <a:prstGeom prst="rect">
              <a:avLst/>
            </a:prstGeom>
          </p:spPr>
          <p:txBody>
            <a:bodyPr lIns="50800" tIns="50800" rIns="50800" bIns="50800" rtlCol="0" anchor="ctr"/>
            <a:lstStyle/>
            <a:p>
              <a:pPr algn="ctr">
                <a:lnSpc>
                  <a:spcPts val="2940"/>
                </a:lnSpc>
              </a:pPr>
              <a:endParaRPr/>
            </a:p>
          </p:txBody>
        </p:sp>
      </p:grpSp>
      <p:sp>
        <p:nvSpPr>
          <p:cNvPr id="5" name="TextBox 5"/>
          <p:cNvSpPr txBox="1"/>
          <p:nvPr/>
        </p:nvSpPr>
        <p:spPr>
          <a:xfrm>
            <a:off x="3840480" y="1320360"/>
            <a:ext cx="10607040" cy="1085215"/>
          </a:xfrm>
          <a:prstGeom prst="rect">
            <a:avLst/>
          </a:prstGeom>
        </p:spPr>
        <p:txBody>
          <a:bodyPr lIns="0" tIns="0" rIns="0" bIns="0" rtlCol="0" anchor="t">
            <a:spAutoFit/>
          </a:bodyPr>
          <a:lstStyle/>
          <a:p>
            <a:pPr algn="l">
              <a:lnSpc>
                <a:spcPts val="8959"/>
              </a:lnSpc>
              <a:spcBef>
                <a:spcPct val="0"/>
              </a:spcBef>
            </a:pPr>
            <a:r>
              <a:rPr lang="en-US" sz="6399" b="1">
                <a:solidFill>
                  <a:srgbClr val="061313"/>
                </a:solidFill>
                <a:latin typeface="Libre Baskerville Bold"/>
                <a:ea typeface="Libre Baskerville Bold"/>
                <a:cs typeface="Libre Baskerville Bold"/>
                <a:sym typeface="Libre Baskerville Bold"/>
              </a:rPr>
              <a:t>Get Involved</a:t>
            </a:r>
          </a:p>
        </p:txBody>
      </p:sp>
      <p:sp>
        <p:nvSpPr>
          <p:cNvPr id="6" name="TextBox 6"/>
          <p:cNvSpPr txBox="1"/>
          <p:nvPr/>
        </p:nvSpPr>
        <p:spPr>
          <a:xfrm>
            <a:off x="1028700" y="1635638"/>
            <a:ext cx="1979959" cy="264160"/>
          </a:xfrm>
          <a:prstGeom prst="rect">
            <a:avLst/>
          </a:prstGeom>
        </p:spPr>
        <p:txBody>
          <a:bodyPr lIns="0" tIns="0" rIns="0" bIns="0" rtlCol="0" anchor="t">
            <a:spAutoFit/>
          </a:bodyPr>
          <a:lstStyle/>
          <a:p>
            <a:pPr marL="0" lvl="0" indent="0" algn="l">
              <a:lnSpc>
                <a:spcPts val="2239"/>
              </a:lnSpc>
              <a:spcBef>
                <a:spcPct val="0"/>
              </a:spcBef>
            </a:pPr>
            <a:r>
              <a:rPr lang="en-US" sz="1599">
                <a:solidFill>
                  <a:srgbClr val="ADA68E"/>
                </a:solidFill>
                <a:latin typeface="Libre Baskerville"/>
                <a:ea typeface="Libre Baskerville"/>
                <a:cs typeface="Libre Baskerville"/>
                <a:sym typeface="Libre Baskerville"/>
              </a:rPr>
              <a:t>EANMNG</a:t>
            </a:r>
          </a:p>
        </p:txBody>
      </p:sp>
      <p:sp>
        <p:nvSpPr>
          <p:cNvPr id="7" name="TextBox 7"/>
          <p:cNvSpPr txBox="1"/>
          <p:nvPr/>
        </p:nvSpPr>
        <p:spPr>
          <a:xfrm>
            <a:off x="3840480" y="3211788"/>
            <a:ext cx="9572059" cy="3023520"/>
          </a:xfrm>
          <a:prstGeom prst="rect">
            <a:avLst/>
          </a:prstGeom>
        </p:spPr>
        <p:txBody>
          <a:bodyPr lIns="0" tIns="0" rIns="0" bIns="0" rtlCol="0" anchor="t">
            <a:spAutoFit/>
          </a:bodyPr>
          <a:lstStyle/>
          <a:p>
            <a:pPr algn="l">
              <a:lnSpc>
                <a:spcPts val="3359"/>
              </a:lnSpc>
            </a:pPr>
            <a:r>
              <a:rPr lang="en-US" sz="2400" dirty="0">
                <a:solidFill>
                  <a:srgbClr val="061313"/>
                </a:solidFill>
                <a:latin typeface="Libre Baskerville"/>
                <a:ea typeface="Libre Baskerville"/>
                <a:cs typeface="Libre Baskerville"/>
                <a:sym typeface="Libre Baskerville"/>
              </a:rPr>
              <a:t>We would like your support in growing our community! The following are ways you can become and active member of the this EANMNG Committee:</a:t>
            </a:r>
          </a:p>
          <a:p>
            <a:pPr algn="l">
              <a:lnSpc>
                <a:spcPts val="3359"/>
              </a:lnSpc>
            </a:pPr>
            <a:endParaRPr lang="en-US" sz="2400" dirty="0">
              <a:solidFill>
                <a:srgbClr val="061313"/>
              </a:solidFill>
              <a:latin typeface="Libre Baskerville"/>
              <a:ea typeface="Libre Baskerville"/>
              <a:cs typeface="Libre Baskerville"/>
              <a:sym typeface="Libre Baskerville"/>
            </a:endParaRP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Ways to Participate</a:t>
            </a: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Volunteer Roles</a:t>
            </a:r>
          </a:p>
          <a:p>
            <a:pPr marL="518160" lvl="1" indent="-259080" algn="l">
              <a:lnSpc>
                <a:spcPts val="3359"/>
              </a:lnSpc>
              <a:buFont typeface="Arial"/>
              <a:buChar char="•"/>
            </a:pPr>
            <a:r>
              <a:rPr lang="en-US" sz="2400" i="1" dirty="0">
                <a:solidFill>
                  <a:srgbClr val="061313"/>
                </a:solidFill>
                <a:latin typeface="Libre Baskerville Italics"/>
                <a:ea typeface="Libre Baskerville Italics"/>
                <a:cs typeface="Libre Baskerville Italics"/>
                <a:sym typeface="Libre Baskerville Italics"/>
              </a:rPr>
              <a:t>How to Sign-up</a:t>
            </a:r>
          </a:p>
        </p:txBody>
      </p:sp>
      <p:sp>
        <p:nvSpPr>
          <p:cNvPr id="8" name="Freeform 8"/>
          <p:cNvSpPr/>
          <p:nvPr/>
        </p:nvSpPr>
        <p:spPr>
          <a:xfrm>
            <a:off x="14972734" y="544443"/>
            <a:ext cx="2751349" cy="2751349"/>
          </a:xfrm>
          <a:custGeom>
            <a:avLst/>
            <a:gdLst/>
            <a:ahLst/>
            <a:cxnLst/>
            <a:rect l="l" t="t" r="r" b="b"/>
            <a:pathLst>
              <a:path w="2751349" h="2751349">
                <a:moveTo>
                  <a:pt x="0" y="0"/>
                </a:moveTo>
                <a:lnTo>
                  <a:pt x="2751349" y="0"/>
                </a:lnTo>
                <a:lnTo>
                  <a:pt x="2751349" y="2751349"/>
                </a:lnTo>
                <a:lnTo>
                  <a:pt x="0" y="2751349"/>
                </a:lnTo>
                <a:lnTo>
                  <a:pt x="0" y="0"/>
                </a:lnTo>
                <a:close/>
              </a:path>
            </a:pathLst>
          </a:custGeom>
          <a:blipFill>
            <a:blip r:embed="rId5"/>
            <a:stretch>
              <a:fillRect/>
            </a:stretch>
          </a:blipFill>
        </p:spPr>
        <p:txBody>
          <a:bodyPr/>
          <a:lstStyle/>
          <a:p>
            <a:endParaRPr lang="en-US"/>
          </a:p>
        </p:txBody>
      </p:sp>
      <p:pic>
        <p:nvPicPr>
          <p:cNvPr id="10" name="Recorded Sound">
            <a:hlinkClick r:id="" action="ppaction://media"/>
            <a:extLst>
              <a:ext uri="{FF2B5EF4-FFF2-40B4-BE49-F238E27FC236}">
                <a16:creationId xmlns:a16="http://schemas.microsoft.com/office/drawing/2014/main" id="{BB4967BC-3176-FC67-15B1-0D4DCF9DC44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145208" y="79629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2471"/>
    </mc:Choice>
    <mc:Fallback>
      <p:transition spd="slow" advTm="524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454"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5F3EC"/>
        </a:solidFill>
        <a:effectLst/>
      </p:bgPr>
    </p:bg>
    <p:spTree>
      <p:nvGrpSpPr>
        <p:cNvPr id="1" name=""/>
        <p:cNvGrpSpPr/>
        <p:nvPr/>
      </p:nvGrpSpPr>
      <p:grpSpPr>
        <a:xfrm>
          <a:off x="0" y="0"/>
          <a:ext cx="0" cy="0"/>
          <a:chOff x="0" y="0"/>
          <a:chExt cx="0" cy="0"/>
        </a:xfrm>
      </p:grpSpPr>
      <p:grpSp>
        <p:nvGrpSpPr>
          <p:cNvPr id="2" name="Group 2"/>
          <p:cNvGrpSpPr/>
          <p:nvPr/>
        </p:nvGrpSpPr>
        <p:grpSpPr>
          <a:xfrm>
            <a:off x="0" y="1434660"/>
            <a:ext cx="3008659" cy="970915"/>
            <a:chOff x="0" y="0"/>
            <a:chExt cx="792404" cy="255714"/>
          </a:xfrm>
        </p:grpSpPr>
        <p:sp>
          <p:nvSpPr>
            <p:cNvPr id="3" name="Freeform 3"/>
            <p:cNvSpPr/>
            <p:nvPr/>
          </p:nvSpPr>
          <p:spPr>
            <a:xfrm>
              <a:off x="0" y="0"/>
              <a:ext cx="792404" cy="255714"/>
            </a:xfrm>
            <a:custGeom>
              <a:avLst/>
              <a:gdLst/>
              <a:ahLst/>
              <a:cxnLst/>
              <a:rect l="l" t="t" r="r" b="b"/>
              <a:pathLst>
                <a:path w="792404" h="255714">
                  <a:moveTo>
                    <a:pt x="0" y="0"/>
                  </a:moveTo>
                  <a:lnTo>
                    <a:pt x="792404" y="0"/>
                  </a:lnTo>
                  <a:lnTo>
                    <a:pt x="792404" y="255714"/>
                  </a:lnTo>
                  <a:lnTo>
                    <a:pt x="0" y="255714"/>
                  </a:lnTo>
                  <a:close/>
                </a:path>
              </a:pathLst>
            </a:custGeom>
            <a:solidFill>
              <a:srgbClr val="FFFFFF"/>
            </a:solidFill>
          </p:spPr>
          <p:txBody>
            <a:bodyPr/>
            <a:lstStyle/>
            <a:p>
              <a:endParaRPr lang="en-US"/>
            </a:p>
          </p:txBody>
        </p:sp>
        <p:sp>
          <p:nvSpPr>
            <p:cNvPr id="4" name="TextBox 4"/>
            <p:cNvSpPr txBox="1"/>
            <p:nvPr/>
          </p:nvSpPr>
          <p:spPr>
            <a:xfrm>
              <a:off x="0" y="-38100"/>
              <a:ext cx="792404" cy="293814"/>
            </a:xfrm>
            <a:prstGeom prst="rect">
              <a:avLst/>
            </a:prstGeom>
          </p:spPr>
          <p:txBody>
            <a:bodyPr lIns="50800" tIns="50800" rIns="50800" bIns="50800" rtlCol="0" anchor="ctr"/>
            <a:lstStyle/>
            <a:p>
              <a:pPr algn="ctr">
                <a:lnSpc>
                  <a:spcPts val="2940"/>
                </a:lnSpc>
              </a:pPr>
              <a:endParaRPr/>
            </a:p>
          </p:txBody>
        </p:sp>
      </p:grpSp>
      <p:sp>
        <p:nvSpPr>
          <p:cNvPr id="5" name="TextBox 5"/>
          <p:cNvSpPr txBox="1"/>
          <p:nvPr/>
        </p:nvSpPr>
        <p:spPr>
          <a:xfrm>
            <a:off x="1028700" y="1635638"/>
            <a:ext cx="1979959" cy="264160"/>
          </a:xfrm>
          <a:prstGeom prst="rect">
            <a:avLst/>
          </a:prstGeom>
        </p:spPr>
        <p:txBody>
          <a:bodyPr lIns="0" tIns="0" rIns="0" bIns="0" rtlCol="0" anchor="t">
            <a:spAutoFit/>
          </a:bodyPr>
          <a:lstStyle/>
          <a:p>
            <a:pPr marL="0" lvl="0" indent="0" algn="l">
              <a:lnSpc>
                <a:spcPts val="2239"/>
              </a:lnSpc>
              <a:spcBef>
                <a:spcPct val="0"/>
              </a:spcBef>
            </a:pPr>
            <a:r>
              <a:rPr lang="en-US" sz="1599">
                <a:solidFill>
                  <a:srgbClr val="ADA68E"/>
                </a:solidFill>
                <a:latin typeface="Libre Baskerville"/>
                <a:ea typeface="Libre Baskerville"/>
                <a:cs typeface="Libre Baskerville"/>
                <a:sym typeface="Libre Baskerville"/>
              </a:rPr>
              <a:t>EANMNG</a:t>
            </a:r>
          </a:p>
        </p:txBody>
      </p:sp>
      <p:sp>
        <p:nvSpPr>
          <p:cNvPr id="6" name="TextBox 6"/>
          <p:cNvSpPr txBox="1"/>
          <p:nvPr/>
        </p:nvSpPr>
        <p:spPr>
          <a:xfrm>
            <a:off x="3869055" y="7604760"/>
            <a:ext cx="9689029" cy="1715470"/>
          </a:xfrm>
          <a:prstGeom prst="rect">
            <a:avLst/>
          </a:prstGeom>
        </p:spPr>
        <p:txBody>
          <a:bodyPr lIns="0" tIns="0" rIns="0" bIns="0" rtlCol="0" anchor="t">
            <a:spAutoFit/>
          </a:bodyPr>
          <a:lstStyle/>
          <a:p>
            <a:pPr algn="l">
              <a:lnSpc>
                <a:spcPts val="3359"/>
              </a:lnSpc>
              <a:spcBef>
                <a:spcPct val="0"/>
              </a:spcBef>
            </a:pPr>
            <a:r>
              <a:rPr lang="en-US" sz="2400" dirty="0">
                <a:solidFill>
                  <a:srgbClr val="000000"/>
                </a:solidFill>
                <a:latin typeface="Libre Baskerville"/>
                <a:ea typeface="Libre Baskerville"/>
                <a:cs typeface="Libre Baskerville"/>
                <a:sym typeface="Libre Baskerville"/>
              </a:rPr>
              <a:t>https://EANMNG.org</a:t>
            </a:r>
          </a:p>
          <a:p>
            <a:pPr algn="l">
              <a:lnSpc>
                <a:spcPts val="3359"/>
              </a:lnSpc>
              <a:spcBef>
                <a:spcPct val="0"/>
              </a:spcBef>
            </a:pPr>
            <a:r>
              <a:rPr lang="en-US" sz="2400" dirty="0">
                <a:solidFill>
                  <a:srgbClr val="000000"/>
                </a:solidFill>
                <a:latin typeface="Libre Baskerville"/>
                <a:ea typeface="Libre Baskerville"/>
                <a:cs typeface="Libre Baskerville"/>
                <a:sym typeface="Libre Baskerville"/>
              </a:rPr>
              <a:t>retireechair@eanmng.org</a:t>
            </a:r>
            <a:endParaRPr lang="en-US" sz="2400" i="1" dirty="0">
              <a:solidFill>
                <a:srgbClr val="000000"/>
              </a:solidFill>
              <a:latin typeface="Libre Baskerville Italics"/>
              <a:ea typeface="Libre Baskerville Italics"/>
              <a:cs typeface="Libre Baskerville Italics"/>
              <a:sym typeface="Libre Baskerville Italics"/>
            </a:endParaRPr>
          </a:p>
          <a:p>
            <a:pPr algn="l">
              <a:lnSpc>
                <a:spcPts val="3359"/>
              </a:lnSpc>
              <a:spcBef>
                <a:spcPct val="0"/>
              </a:spcBef>
            </a:pPr>
            <a:r>
              <a:rPr lang="en-US" sz="2400" dirty="0">
                <a:solidFill>
                  <a:srgbClr val="000000"/>
                </a:solidFill>
                <a:latin typeface="Libre Baskerville"/>
                <a:ea typeface="Libre Baskerville"/>
                <a:cs typeface="Libre Baskerville"/>
                <a:sym typeface="Libre Baskerville"/>
              </a:rPr>
              <a:t>P.O. Box 5427</a:t>
            </a:r>
          </a:p>
          <a:p>
            <a:pPr algn="l">
              <a:lnSpc>
                <a:spcPts val="3359"/>
              </a:lnSpc>
              <a:spcBef>
                <a:spcPct val="0"/>
              </a:spcBef>
            </a:pPr>
            <a:r>
              <a:rPr lang="en-US" sz="2400" dirty="0">
                <a:solidFill>
                  <a:srgbClr val="000000"/>
                </a:solidFill>
                <a:latin typeface="Libre Baskerville"/>
                <a:ea typeface="Libre Baskerville"/>
                <a:cs typeface="Libre Baskerville"/>
                <a:sym typeface="Libre Baskerville"/>
              </a:rPr>
              <a:t>Albuquerque, NM 87185</a:t>
            </a:r>
          </a:p>
        </p:txBody>
      </p:sp>
      <p:sp>
        <p:nvSpPr>
          <p:cNvPr id="7" name="TextBox 7"/>
          <p:cNvSpPr txBox="1"/>
          <p:nvPr/>
        </p:nvSpPr>
        <p:spPr>
          <a:xfrm>
            <a:off x="3840480" y="1320360"/>
            <a:ext cx="10607040" cy="1085215"/>
          </a:xfrm>
          <a:prstGeom prst="rect">
            <a:avLst/>
          </a:prstGeom>
        </p:spPr>
        <p:txBody>
          <a:bodyPr lIns="0" tIns="0" rIns="0" bIns="0" rtlCol="0" anchor="t">
            <a:spAutoFit/>
          </a:bodyPr>
          <a:lstStyle/>
          <a:p>
            <a:pPr algn="l">
              <a:lnSpc>
                <a:spcPts val="8959"/>
              </a:lnSpc>
              <a:spcBef>
                <a:spcPct val="0"/>
              </a:spcBef>
            </a:pPr>
            <a:r>
              <a:rPr lang="en-US" sz="6399" b="1">
                <a:solidFill>
                  <a:srgbClr val="061313"/>
                </a:solidFill>
                <a:latin typeface="Libre Baskerville Bold"/>
                <a:ea typeface="Libre Baskerville Bold"/>
                <a:cs typeface="Libre Baskerville Bold"/>
                <a:sym typeface="Libre Baskerville Bold"/>
              </a:rPr>
              <a:t>Closing &amp; Questions</a:t>
            </a:r>
          </a:p>
        </p:txBody>
      </p:sp>
      <p:sp>
        <p:nvSpPr>
          <p:cNvPr id="8" name="Freeform 8"/>
          <p:cNvSpPr/>
          <p:nvPr/>
        </p:nvSpPr>
        <p:spPr>
          <a:xfrm>
            <a:off x="14924760" y="544443"/>
            <a:ext cx="2751349" cy="2751349"/>
          </a:xfrm>
          <a:custGeom>
            <a:avLst/>
            <a:gdLst/>
            <a:ahLst/>
            <a:cxnLst/>
            <a:rect l="l" t="t" r="r" b="b"/>
            <a:pathLst>
              <a:path w="2751349" h="2751349">
                <a:moveTo>
                  <a:pt x="0" y="0"/>
                </a:moveTo>
                <a:lnTo>
                  <a:pt x="2751349" y="0"/>
                </a:lnTo>
                <a:lnTo>
                  <a:pt x="2751349" y="2751349"/>
                </a:lnTo>
                <a:lnTo>
                  <a:pt x="0" y="2751349"/>
                </a:lnTo>
                <a:lnTo>
                  <a:pt x="0" y="0"/>
                </a:lnTo>
                <a:close/>
              </a:path>
            </a:pathLst>
          </a:custGeom>
          <a:blipFill>
            <a:blip r:embed="rId5"/>
            <a:stretch>
              <a:fillRect/>
            </a:stretch>
          </a:blipFill>
        </p:spPr>
        <p:txBody>
          <a:bodyPr/>
          <a:lstStyle/>
          <a:p>
            <a:endParaRPr lang="en-US"/>
          </a:p>
        </p:txBody>
      </p:sp>
      <p:sp>
        <p:nvSpPr>
          <p:cNvPr id="9" name="TextBox 9"/>
          <p:cNvSpPr txBox="1"/>
          <p:nvPr/>
        </p:nvSpPr>
        <p:spPr>
          <a:xfrm>
            <a:off x="3869055" y="3257692"/>
            <a:ext cx="9689029" cy="1234440"/>
          </a:xfrm>
          <a:prstGeom prst="rect">
            <a:avLst/>
          </a:prstGeom>
        </p:spPr>
        <p:txBody>
          <a:bodyPr lIns="0" tIns="0" rIns="0" bIns="0" rtlCol="0" anchor="t">
            <a:spAutoFit/>
          </a:bodyPr>
          <a:lstStyle/>
          <a:p>
            <a:pPr algn="l">
              <a:lnSpc>
                <a:spcPts val="3359"/>
              </a:lnSpc>
              <a:spcBef>
                <a:spcPct val="0"/>
              </a:spcBef>
            </a:pPr>
            <a:r>
              <a:rPr lang="en-US" sz="2400">
                <a:solidFill>
                  <a:srgbClr val="000000"/>
                </a:solidFill>
                <a:latin typeface="Libre Baskerville"/>
                <a:ea typeface="Libre Baskerville"/>
                <a:cs typeface="Libre Baskerville"/>
                <a:sym typeface="Libre Baskerville"/>
              </a:rPr>
              <a:t>Thank you for joining us today and for your continued support of EANMNG. We appreciate your engagement and welcome any questions or discussion at this time.</a:t>
            </a:r>
          </a:p>
        </p:txBody>
      </p:sp>
      <p:pic>
        <p:nvPicPr>
          <p:cNvPr id="10" name="Recorded Sound">
            <a:hlinkClick r:id="" action="ppaction://media"/>
            <a:extLst>
              <a:ext uri="{FF2B5EF4-FFF2-40B4-BE49-F238E27FC236}">
                <a16:creationId xmlns:a16="http://schemas.microsoft.com/office/drawing/2014/main" id="{11803F2F-450F-2E6D-E534-DEFDFE22A2F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300434" y="8362191"/>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6619"/>
    </mc:Choice>
    <mc:Fallback>
      <p:transition spd="slow" advTm="366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661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5F3EC"/>
        </a:solidFill>
        <a:effectLst/>
      </p:bgPr>
    </p:bg>
    <p:spTree>
      <p:nvGrpSpPr>
        <p:cNvPr id="1" name=""/>
        <p:cNvGrpSpPr/>
        <p:nvPr/>
      </p:nvGrpSpPr>
      <p:grpSpPr>
        <a:xfrm>
          <a:off x="0" y="0"/>
          <a:ext cx="0" cy="0"/>
          <a:chOff x="0" y="0"/>
          <a:chExt cx="0" cy="0"/>
        </a:xfrm>
      </p:grpSpPr>
      <p:grpSp>
        <p:nvGrpSpPr>
          <p:cNvPr id="2" name="Group 2"/>
          <p:cNvGrpSpPr/>
          <p:nvPr/>
        </p:nvGrpSpPr>
        <p:grpSpPr>
          <a:xfrm>
            <a:off x="15608652" y="-793466"/>
            <a:ext cx="1650648" cy="3086100"/>
            <a:chOff x="0" y="0"/>
            <a:chExt cx="434738" cy="812800"/>
          </a:xfrm>
        </p:grpSpPr>
        <p:sp>
          <p:nvSpPr>
            <p:cNvPr id="3" name="Freeform 3"/>
            <p:cNvSpPr/>
            <p:nvPr/>
          </p:nvSpPr>
          <p:spPr>
            <a:xfrm>
              <a:off x="0" y="0"/>
              <a:ext cx="434738" cy="812800"/>
            </a:xfrm>
            <a:custGeom>
              <a:avLst/>
              <a:gdLst/>
              <a:ahLst/>
              <a:cxnLst/>
              <a:rect l="l" t="t" r="r" b="b"/>
              <a:pathLst>
                <a:path w="434738" h="812800">
                  <a:moveTo>
                    <a:pt x="0" y="0"/>
                  </a:moveTo>
                  <a:lnTo>
                    <a:pt x="434738" y="0"/>
                  </a:lnTo>
                  <a:lnTo>
                    <a:pt x="434738" y="812800"/>
                  </a:lnTo>
                  <a:lnTo>
                    <a:pt x="0" y="812800"/>
                  </a:lnTo>
                  <a:close/>
                </a:path>
              </a:pathLst>
            </a:custGeom>
            <a:solidFill>
              <a:srgbClr val="FFFFFF"/>
            </a:solidFill>
          </p:spPr>
          <p:txBody>
            <a:bodyPr/>
            <a:lstStyle/>
            <a:p>
              <a:endParaRPr lang="en-US"/>
            </a:p>
          </p:txBody>
        </p:sp>
        <p:sp>
          <p:nvSpPr>
            <p:cNvPr id="4" name="TextBox 4"/>
            <p:cNvSpPr txBox="1"/>
            <p:nvPr/>
          </p:nvSpPr>
          <p:spPr>
            <a:xfrm>
              <a:off x="0" y="-38100"/>
              <a:ext cx="434738" cy="850900"/>
            </a:xfrm>
            <a:prstGeom prst="rect">
              <a:avLst/>
            </a:prstGeom>
          </p:spPr>
          <p:txBody>
            <a:bodyPr lIns="50800" tIns="50800" rIns="50800" bIns="50800" rtlCol="0" anchor="ctr"/>
            <a:lstStyle/>
            <a:p>
              <a:pPr algn="ctr">
                <a:lnSpc>
                  <a:spcPts val="2940"/>
                </a:lnSpc>
              </a:pPr>
              <a:endParaRPr/>
            </a:p>
          </p:txBody>
        </p:sp>
      </p:grpSp>
      <p:sp>
        <p:nvSpPr>
          <p:cNvPr id="5" name="Freeform 5"/>
          <p:cNvSpPr/>
          <p:nvPr/>
        </p:nvSpPr>
        <p:spPr>
          <a:xfrm>
            <a:off x="15999726" y="1035334"/>
            <a:ext cx="868501" cy="798652"/>
          </a:xfrm>
          <a:custGeom>
            <a:avLst/>
            <a:gdLst/>
            <a:ahLst/>
            <a:cxnLst/>
            <a:rect l="l" t="t" r="r" b="b"/>
            <a:pathLst>
              <a:path w="868501" h="798652">
                <a:moveTo>
                  <a:pt x="0" y="0"/>
                </a:moveTo>
                <a:lnTo>
                  <a:pt x="868501" y="0"/>
                </a:lnTo>
                <a:lnTo>
                  <a:pt x="868501" y="798652"/>
                </a:lnTo>
                <a:lnTo>
                  <a:pt x="0" y="798652"/>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TextBox 6"/>
          <p:cNvSpPr txBox="1"/>
          <p:nvPr/>
        </p:nvSpPr>
        <p:spPr>
          <a:xfrm>
            <a:off x="3840480" y="3183890"/>
            <a:ext cx="10607040" cy="1783714"/>
          </a:xfrm>
          <a:prstGeom prst="rect">
            <a:avLst/>
          </a:prstGeom>
        </p:spPr>
        <p:txBody>
          <a:bodyPr lIns="0" tIns="0" rIns="0" bIns="0" rtlCol="0" anchor="t">
            <a:spAutoFit/>
          </a:bodyPr>
          <a:lstStyle/>
          <a:p>
            <a:pPr algn="l">
              <a:lnSpc>
                <a:spcPts val="14560"/>
              </a:lnSpc>
              <a:spcBef>
                <a:spcPct val="0"/>
              </a:spcBef>
            </a:pPr>
            <a:r>
              <a:rPr lang="en-US" sz="10400" b="1">
                <a:solidFill>
                  <a:srgbClr val="061313"/>
                </a:solidFill>
                <a:latin typeface="Libre Baskerville Bold"/>
                <a:ea typeface="Libre Baskerville Bold"/>
                <a:cs typeface="Libre Baskerville Bold"/>
                <a:sym typeface="Libre Baskerville Bold"/>
              </a:rPr>
              <a:t>Thank You</a:t>
            </a:r>
          </a:p>
        </p:txBody>
      </p:sp>
      <p:sp>
        <p:nvSpPr>
          <p:cNvPr id="7" name="TextBox 7"/>
          <p:cNvSpPr txBox="1"/>
          <p:nvPr/>
        </p:nvSpPr>
        <p:spPr>
          <a:xfrm>
            <a:off x="3840480" y="4929505"/>
            <a:ext cx="10607040" cy="727710"/>
          </a:xfrm>
          <a:prstGeom prst="rect">
            <a:avLst/>
          </a:prstGeom>
        </p:spPr>
        <p:txBody>
          <a:bodyPr lIns="0" tIns="0" rIns="0" bIns="0" rtlCol="0" anchor="t">
            <a:spAutoFit/>
          </a:bodyPr>
          <a:lstStyle/>
          <a:p>
            <a:pPr algn="l">
              <a:lnSpc>
                <a:spcPts val="2940"/>
              </a:lnSpc>
              <a:spcBef>
                <a:spcPct val="0"/>
              </a:spcBef>
            </a:pPr>
            <a:r>
              <a:rPr lang="en-US" sz="2100" spc="231">
                <a:solidFill>
                  <a:srgbClr val="061313"/>
                </a:solidFill>
                <a:latin typeface="Libre Baskerville"/>
                <a:ea typeface="Libre Baskerville"/>
                <a:cs typeface="Libre Baskerville"/>
                <a:sym typeface="Libre Baskerville"/>
              </a:rPr>
              <a:t>FOR YOUR TIME AND ENGAGEMENT - WE LOOK FORWARD TO SEEING YOU AT OUR NEXT WEBINAR EVENT.</a:t>
            </a:r>
          </a:p>
        </p:txBody>
      </p:sp>
      <p:sp>
        <p:nvSpPr>
          <p:cNvPr id="8" name="TextBox 8"/>
          <p:cNvSpPr txBox="1"/>
          <p:nvPr/>
        </p:nvSpPr>
        <p:spPr>
          <a:xfrm>
            <a:off x="3840480" y="1406085"/>
            <a:ext cx="4437554" cy="264160"/>
          </a:xfrm>
          <a:prstGeom prst="rect">
            <a:avLst/>
          </a:prstGeom>
        </p:spPr>
        <p:txBody>
          <a:bodyPr lIns="0" tIns="0" rIns="0" bIns="0" rtlCol="0" anchor="t">
            <a:spAutoFit/>
          </a:bodyPr>
          <a:lstStyle/>
          <a:p>
            <a:pPr marL="0" lvl="0" indent="0" algn="l">
              <a:lnSpc>
                <a:spcPts val="2239"/>
              </a:lnSpc>
              <a:spcBef>
                <a:spcPct val="0"/>
              </a:spcBef>
            </a:pPr>
            <a:r>
              <a:rPr lang="en-US" sz="1599" b="1">
                <a:solidFill>
                  <a:srgbClr val="061313"/>
                </a:solidFill>
                <a:latin typeface="Libre Baskerville Bold"/>
                <a:ea typeface="Libre Baskerville Bold"/>
                <a:cs typeface="Libre Baskerville Bold"/>
                <a:sym typeface="Libre Baskerville Bold"/>
              </a:rPr>
              <a:t>NEW MEXICO NATIONAL GUARD</a:t>
            </a:r>
          </a:p>
        </p:txBody>
      </p:sp>
      <p:sp>
        <p:nvSpPr>
          <p:cNvPr id="9" name="Freeform 9"/>
          <p:cNvSpPr/>
          <p:nvPr/>
        </p:nvSpPr>
        <p:spPr>
          <a:xfrm>
            <a:off x="15058302" y="632566"/>
            <a:ext cx="2751349" cy="2751349"/>
          </a:xfrm>
          <a:custGeom>
            <a:avLst/>
            <a:gdLst/>
            <a:ahLst/>
            <a:cxnLst/>
            <a:rect l="l" t="t" r="r" b="b"/>
            <a:pathLst>
              <a:path w="2751349" h="2751349">
                <a:moveTo>
                  <a:pt x="0" y="0"/>
                </a:moveTo>
                <a:lnTo>
                  <a:pt x="2751349" y="0"/>
                </a:lnTo>
                <a:lnTo>
                  <a:pt x="2751349" y="2751349"/>
                </a:lnTo>
                <a:lnTo>
                  <a:pt x="0" y="2751349"/>
                </a:lnTo>
                <a:lnTo>
                  <a:pt x="0" y="0"/>
                </a:lnTo>
                <a:close/>
              </a:path>
            </a:pathLst>
          </a:custGeom>
          <a:blipFill>
            <a:blip r:embed="rId5"/>
            <a:stretch>
              <a:fillRect/>
            </a:stretch>
          </a:blipFill>
        </p:spPr>
        <p:txBody>
          <a:bodyPr/>
          <a:lstStyle/>
          <a:p>
            <a:endParaRPr lang="en-US"/>
          </a:p>
        </p:txBody>
      </p:sp>
      <p:pic>
        <p:nvPicPr>
          <p:cNvPr id="10" name="Recorded Sound">
            <a:hlinkClick r:id="" action="ppaction://media"/>
            <a:extLst>
              <a:ext uri="{FF2B5EF4-FFF2-40B4-BE49-F238E27FC236}">
                <a16:creationId xmlns:a16="http://schemas.microsoft.com/office/drawing/2014/main" id="{CFCFA2C1-FDF6-EE0C-C985-64B25830594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6230776" y="79629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2725"/>
    </mc:Choice>
    <mc:Fallback>
      <p:transition spd="slow" advTm="227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2725"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0"/>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73</TotalTime>
  <Words>1180</Words>
  <Application>Microsoft Office PowerPoint</Application>
  <PresentationFormat>Custom</PresentationFormat>
  <Paragraphs>121</Paragraphs>
  <Slides>8</Slides>
  <Notes>6</Notes>
  <HiddenSlides>0</HiddenSlides>
  <MMClips>8</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8</vt:i4>
      </vt:variant>
    </vt:vector>
  </HeadingPairs>
  <TitlesOfParts>
    <vt:vector size="15" baseType="lpstr">
      <vt:lpstr>Arial</vt:lpstr>
      <vt:lpstr>Libre Baskerville</vt:lpstr>
      <vt:lpstr>Calibri</vt:lpstr>
      <vt:lpstr>Aptos</vt:lpstr>
      <vt:lpstr>Libre Baskerville Bold</vt:lpstr>
      <vt:lpstr>Libre Baskerville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EANMNG Virtual Training Slide Deck</dc:title>
  <dc:creator>Tiffany Williams-Yocom</dc:creator>
  <cp:lastModifiedBy>Tiffany Williams-Yocom</cp:lastModifiedBy>
  <cp:revision>2</cp:revision>
  <dcterms:created xsi:type="dcterms:W3CDTF">2006-08-16T00:00:00Z</dcterms:created>
  <dcterms:modified xsi:type="dcterms:W3CDTF">2026-05-13T21:56:11Z</dcterms:modified>
  <dc:identifier>DAG9fW4GJks</dc:identifier>
</cp:coreProperties>
</file>